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6" r:id="rId23"/>
    <p:sldId id="277" r:id="rId24"/>
    <p:sldId id="278" r:id="rId25"/>
    <p:sldId id="279" r:id="rId26"/>
    <p:sldId id="280" r:id="rId27"/>
    <p:sldId id="281" r:id="rId28"/>
    <p:sldId id="282" r:id="rId29"/>
    <p:sldId id="283" r:id="rId30"/>
    <p:sldId id="284" r:id="rId31"/>
    <p:sldId id="285" r:id="rId32"/>
  </p:sldIdLst>
  <p:sldSz cx="6858000" cy="9906000" type="A4"/>
  <p:notesSz cx="6858000" cy="9144000"/>
  <p:embeddedFontLst>
    <p:embeddedFont>
      <p:font typeface="Calibri" panose="020F0502020204030204" pitchFamily="34" charset="0"/>
      <p:regular r:id="rId34"/>
      <p:bold r:id="rId35"/>
      <p:italic r:id="rId36"/>
      <p:boldItalic r:id="rId37"/>
    </p:embeddedFont>
    <p:embeddedFont>
      <p:font typeface="Open Sans" panose="020B0606030504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zkk2Klt+oeqJNfUYUTbUffk8x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95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af903e7805_0_1: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af903e7805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1af903e7805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af903e7805_0_16: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af903e7805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1af903e7805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af903e7805_0_2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af903e7805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1af903e7805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afb8dc1e33_0_4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afb8dc1e33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g1afb8dc1e33_0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afb8dc1e33_0_50: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afb8dc1e33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1afb8dc1e33_0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b12386d9f2_0_16: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b12386d9f2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1b12386d9f2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b12386d9f2_0_29: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b12386d9f2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1b12386d9f2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b12386d9f2_0_46: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b12386d9f2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1b12386d9f2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afb8dc1e33_0_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afb8dc1e3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1afb8dc1e3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1: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57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b12386d9f2_0_62: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b12386d9f2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1b12386d9f2_0_6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b124403c6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1b124403c6b_0_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af67dc1ca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g1af67dc1caa_0_0: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afb8dc1e33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g1afb8dc1e33_0_8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b124403c6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g1b124403c6b_0_6: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b124403c6b_0_2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b124403c6b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1b124403c6b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Should we include something about levels? Level 6 – level 10</a:t>
            </a:r>
            <a:endParaRPr/>
          </a:p>
        </p:txBody>
      </p:sp>
      <p:sp>
        <p:nvSpPr>
          <p:cNvPr id="130" name="Google Shape;13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9: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ad8b9842a8_0_1:notes"/>
          <p:cNvSpPr>
            <a:spLocks noGrp="1" noRot="1" noChangeAspect="1"/>
          </p:cNvSpPr>
          <p:nvPr>
            <p:ph type="sldImg" idx="2"/>
          </p:nvPr>
        </p:nvSpPr>
        <p:spPr>
          <a:xfrm>
            <a:off x="2360613" y="1143000"/>
            <a:ext cx="21369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ad8b9842a8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g1ad8b9842a8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2360613" y="1143000"/>
            <a:ext cx="213677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1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7"/>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8"/>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8"/>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2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1"/>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2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22"/>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2"/>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22"/>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2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5"/>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5"/>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25"/>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25"/>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5"/>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6"/>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6"/>
          <p:cNvSpPr>
            <a:spLocks noGrp="1"/>
          </p:cNvSpPr>
          <p:nvPr>
            <p:ph type="pic" idx="2"/>
          </p:nvPr>
        </p:nvSpPr>
        <p:spPr>
          <a:xfrm>
            <a:off x="2915543" y="1426283"/>
            <a:ext cx="3471863" cy="7039681"/>
          </a:xfrm>
          <a:prstGeom prst="rect">
            <a:avLst/>
          </a:prstGeom>
          <a:noFill/>
          <a:ln>
            <a:noFill/>
          </a:ln>
        </p:spPr>
      </p:sp>
      <p:sp>
        <p:nvSpPr>
          <p:cNvPr id="68" name="Google Shape;68;p26"/>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hyperlink" Target="http://www.isra.i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training@coa.i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about:blank" TargetMode="External"/><Relationship Id="rId3" Type="http://schemas.openxmlformats.org/officeDocument/2006/relationships/image" Target="../media/image32.jpg"/><Relationship Id="rId7" Type="http://schemas.openxmlformats.org/officeDocument/2006/relationships/hyperlink" Target="tel:1800247247"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mailto:confidential@practitionerhealth.ie" TargetMode="External"/><Relationship Id="rId9" Type="http://schemas.openxmlformats.org/officeDocument/2006/relationships/hyperlink" Target="tel:081811112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hyperlink" Target="tel:081832732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rcoa.ac.uk/events/anaesthetic-updates-0"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esicm.org/education/edic2-2/" TargetMode="External"/><Relationship Id="rId4" Type="http://schemas.openxmlformats.org/officeDocument/2006/relationships/hyperlink" Target="https://checkout.eventcreate.com/e/ipacc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anzca.edu.au/fellowship/information-and-opportunities-for-new-fellows/emerging-leaders-conferenc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uroanaesthesia.org/2023/" TargetMode="External"/><Relationship Id="rId5" Type="http://schemas.openxmlformats.org/officeDocument/2006/relationships/hyperlink" Target="https://criticalcarereviews.com/meeting/ccr23" TargetMode="External"/><Relationship Id="rId4" Type="http://schemas.openxmlformats.org/officeDocument/2006/relationships/hyperlink" Target="https://www.rcoa.ac.uk/events/anaesthesia-202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0" y="0"/>
            <a:ext cx="6858000" cy="2030681"/>
          </a:xfrm>
          <a:prstGeom prst="rect">
            <a:avLst/>
          </a:prstGeom>
          <a:solidFill>
            <a:srgbClr val="FF000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0" name="Google Shape;90;p1" descr="Logo, company name&#10;&#10;Description automatically generated"/>
          <p:cNvPicPr preferRelativeResize="0"/>
          <p:nvPr/>
        </p:nvPicPr>
        <p:blipFill rotWithShape="1">
          <a:blip r:embed="rId3">
            <a:alphaModFix/>
          </a:blip>
          <a:srcRect/>
          <a:stretch/>
        </p:blipFill>
        <p:spPr>
          <a:xfrm>
            <a:off x="0" y="0"/>
            <a:ext cx="2208810" cy="2039625"/>
          </a:xfrm>
          <a:prstGeom prst="rect">
            <a:avLst/>
          </a:prstGeom>
          <a:noFill/>
          <a:ln>
            <a:noFill/>
          </a:ln>
        </p:spPr>
      </p:pic>
      <p:sp>
        <p:nvSpPr>
          <p:cNvPr id="91" name="Google Shape;91;p1"/>
          <p:cNvSpPr/>
          <p:nvPr/>
        </p:nvSpPr>
        <p:spPr>
          <a:xfrm>
            <a:off x="2854984" y="815900"/>
            <a:ext cx="33567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000" b="1" i="0" u="none" strike="noStrike" cap="none">
                <a:solidFill>
                  <a:srgbClr val="FFFFFF"/>
                </a:solidFill>
                <a:latin typeface="Calibri"/>
                <a:ea typeface="Calibri"/>
                <a:cs typeface="Calibri"/>
                <a:sym typeface="Calibri"/>
              </a:rPr>
              <a:t>CAT NEWS</a:t>
            </a:r>
            <a:endParaRPr sz="5000"/>
          </a:p>
        </p:txBody>
      </p:sp>
      <p:sp>
        <p:nvSpPr>
          <p:cNvPr id="92" name="Google Shape;92;p1"/>
          <p:cNvSpPr txBox="1"/>
          <p:nvPr/>
        </p:nvSpPr>
        <p:spPr>
          <a:xfrm>
            <a:off x="3633859" y="1476218"/>
            <a:ext cx="17991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F2F2F2"/>
                </a:solidFill>
                <a:latin typeface="Calibri"/>
                <a:ea typeface="Calibri"/>
                <a:cs typeface="Calibri"/>
                <a:sym typeface="Calibri"/>
              </a:rPr>
              <a:t>December 2022</a:t>
            </a:r>
            <a:endParaRPr/>
          </a:p>
        </p:txBody>
      </p:sp>
      <p:sp>
        <p:nvSpPr>
          <p:cNvPr id="93" name="Google Shape;93;p1"/>
          <p:cNvSpPr txBox="1"/>
          <p:nvPr/>
        </p:nvSpPr>
        <p:spPr>
          <a:xfrm>
            <a:off x="484875" y="2505825"/>
            <a:ext cx="3356700" cy="652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a:ea typeface="Calibri"/>
                <a:cs typeface="Calibri"/>
                <a:sym typeface="Calibri"/>
              </a:rPr>
              <a:t>INSIDE THIS ISSUE</a:t>
            </a:r>
            <a:endParaRPr>
              <a:solidFill>
                <a:srgbClr val="FF0000"/>
              </a:solidFill>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600" b="1">
                <a:solidFill>
                  <a:srgbClr val="FF0000"/>
                </a:solidFill>
                <a:latin typeface="Calibri"/>
                <a:ea typeface="Calibri"/>
                <a:cs typeface="Calibri"/>
                <a:sym typeface="Calibri"/>
              </a:rPr>
              <a:t>SAT 7</a:t>
            </a:r>
            <a:endParaRPr sz="1600">
              <a:solidFill>
                <a:schemeClr val="dk1"/>
              </a:solidFill>
            </a:endParaRPr>
          </a:p>
          <a:p>
            <a:pPr marL="0" lvl="0" indent="0" algn="l" rtl="0">
              <a:spcBef>
                <a:spcPts val="0"/>
              </a:spcBef>
              <a:spcAft>
                <a:spcPts val="0"/>
              </a:spcAft>
              <a:buNone/>
            </a:pPr>
            <a:r>
              <a:rPr lang="en-US" sz="1600" i="1">
                <a:solidFill>
                  <a:schemeClr val="dk1"/>
                </a:solidFill>
                <a:latin typeface="Calibri"/>
                <a:ea typeface="Calibri"/>
                <a:cs typeface="Calibri"/>
                <a:sym typeface="Calibri"/>
              </a:rPr>
              <a:t>We hear from Dr. Niall Tierney about his SAT 7 year working in Crumlin Children’s hospital</a:t>
            </a:r>
            <a:endParaRPr sz="1600" i="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600" i="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rgbClr val="FF0000"/>
                </a:solidFill>
                <a:latin typeface="Calibri"/>
                <a:ea typeface="Calibri"/>
                <a:cs typeface="Calibri"/>
                <a:sym typeface="Calibri"/>
              </a:rPr>
              <a:t>Thinking about postgraduate study?</a:t>
            </a:r>
            <a:endParaRPr sz="1600"/>
          </a:p>
          <a:p>
            <a:pPr marL="0" marR="0" lvl="0" indent="0" algn="l" rtl="0">
              <a:spcBef>
                <a:spcPts val="0"/>
              </a:spcBef>
              <a:spcAft>
                <a:spcPts val="0"/>
              </a:spcAft>
              <a:buNone/>
            </a:pPr>
            <a:r>
              <a:rPr lang="en-US" sz="1600" i="1">
                <a:solidFill>
                  <a:schemeClr val="dk1"/>
                </a:solidFill>
                <a:latin typeface="Calibri"/>
                <a:ea typeface="Calibri"/>
                <a:cs typeface="Calibri"/>
                <a:sym typeface="Calibri"/>
              </a:rPr>
              <a:t>Find out  what Dr. Mohammed Ahmed Rasheed thought about his Masters in Clinical Research</a:t>
            </a:r>
            <a:endParaRPr sz="1600"/>
          </a:p>
          <a:p>
            <a:pPr marL="0" marR="0" lvl="0" indent="0" algn="l" rtl="0">
              <a:spcBef>
                <a:spcPts val="0"/>
              </a:spcBef>
              <a:spcAft>
                <a:spcPts val="0"/>
              </a:spcAft>
              <a:buNone/>
            </a:pPr>
            <a:endParaRPr sz="1600" b="1">
              <a:solidFill>
                <a:schemeClr val="dk1"/>
              </a:solidFill>
              <a:latin typeface="Calibri"/>
              <a:ea typeface="Calibri"/>
              <a:cs typeface="Calibri"/>
              <a:sym typeface="Calibri"/>
            </a:endParaRPr>
          </a:p>
          <a:p>
            <a:pPr marL="0" marR="0" lvl="0" indent="0" algn="l" rtl="0">
              <a:spcBef>
                <a:spcPts val="0"/>
              </a:spcBef>
              <a:spcAft>
                <a:spcPts val="0"/>
              </a:spcAft>
              <a:buNone/>
            </a:pPr>
            <a:endParaRPr sz="1600" b="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b="1">
                <a:solidFill>
                  <a:srgbClr val="FF0000"/>
                </a:solidFill>
                <a:latin typeface="Calibri"/>
                <a:ea typeface="Calibri"/>
                <a:cs typeface="Calibri"/>
                <a:sym typeface="Calibri"/>
              </a:rPr>
              <a:t>Interested in volunteering abroad?</a:t>
            </a:r>
            <a:endParaRPr sz="1600"/>
          </a:p>
          <a:p>
            <a:pPr marL="0" marR="0" lvl="0" indent="0" algn="l" rtl="0">
              <a:spcBef>
                <a:spcPts val="0"/>
              </a:spcBef>
              <a:spcAft>
                <a:spcPts val="0"/>
              </a:spcAft>
              <a:buNone/>
            </a:pPr>
            <a:r>
              <a:rPr lang="en-US" sz="1600" i="1">
                <a:solidFill>
                  <a:schemeClr val="dk1"/>
                </a:solidFill>
                <a:latin typeface="Calibri"/>
                <a:ea typeface="Calibri"/>
                <a:cs typeface="Calibri"/>
                <a:sym typeface="Calibri"/>
              </a:rPr>
              <a:t>Dr. Hanin Hamza shares her experience working with Global Emergency Care skills </a:t>
            </a:r>
            <a:endParaRPr sz="1600" i="1">
              <a:solidFill>
                <a:schemeClr val="dk1"/>
              </a:solidFill>
              <a:latin typeface="Calibri"/>
              <a:ea typeface="Calibri"/>
              <a:cs typeface="Calibri"/>
              <a:sym typeface="Calibri"/>
            </a:endParaRPr>
          </a:p>
          <a:p>
            <a:pPr marL="0" marR="0" lvl="0" indent="0" algn="l" rtl="0">
              <a:spcBef>
                <a:spcPts val="0"/>
              </a:spcBef>
              <a:spcAft>
                <a:spcPts val="0"/>
              </a:spcAft>
              <a:buNone/>
            </a:pPr>
            <a:endParaRPr sz="1600" b="1" i="1">
              <a:solidFill>
                <a:schemeClr val="dk1"/>
              </a:solidFill>
              <a:latin typeface="Calibri"/>
              <a:ea typeface="Calibri"/>
              <a:cs typeface="Calibri"/>
              <a:sym typeface="Calibri"/>
            </a:endParaRPr>
          </a:p>
          <a:p>
            <a:pPr marL="0" marR="0" lvl="0" indent="0" algn="l" rtl="0">
              <a:spcBef>
                <a:spcPts val="0"/>
              </a:spcBef>
              <a:spcAft>
                <a:spcPts val="0"/>
              </a:spcAft>
              <a:buNone/>
            </a:pPr>
            <a:endParaRPr sz="1600" b="1" i="1">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rgbClr val="FF0000"/>
                </a:solidFill>
                <a:latin typeface="Calibri"/>
                <a:ea typeface="Calibri"/>
                <a:cs typeface="Calibri"/>
                <a:sym typeface="Calibri"/>
              </a:rPr>
              <a:t>Autumn Social and Wellbeing Event</a:t>
            </a:r>
            <a:endParaRPr sz="1600" b="1">
              <a:solidFill>
                <a:srgbClr val="FF0000"/>
              </a:solidFill>
              <a:latin typeface="Calibri"/>
              <a:ea typeface="Calibri"/>
              <a:cs typeface="Calibri"/>
              <a:sym typeface="Calibri"/>
            </a:endParaRPr>
          </a:p>
          <a:p>
            <a:pPr marL="0" marR="0" lvl="0" indent="0" algn="l" rtl="0">
              <a:spcBef>
                <a:spcPts val="0"/>
              </a:spcBef>
              <a:spcAft>
                <a:spcPts val="0"/>
              </a:spcAft>
              <a:buNone/>
            </a:pPr>
            <a:r>
              <a:rPr lang="en-US" sz="1600" i="1">
                <a:solidFill>
                  <a:schemeClr val="dk1"/>
                </a:solidFill>
                <a:latin typeface="Calibri"/>
                <a:ea typeface="Calibri"/>
                <a:cs typeface="Calibri"/>
                <a:sym typeface="Calibri"/>
              </a:rPr>
              <a:t>Have a look at some of the photos from our yacht party</a:t>
            </a:r>
            <a:endParaRPr sz="1600" i="1">
              <a:solidFill>
                <a:schemeClr val="dk1"/>
              </a:solidFill>
              <a:latin typeface="Calibri"/>
              <a:ea typeface="Calibri"/>
              <a:cs typeface="Calibri"/>
              <a:sym typeface="Calibri"/>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l" rtl="0">
              <a:spcBef>
                <a:spcPts val="0"/>
              </a:spcBef>
              <a:spcAft>
                <a:spcPts val="0"/>
              </a:spcAft>
              <a:buNone/>
            </a:pPr>
            <a:endParaRPr sz="1600" i="1">
              <a:solidFill>
                <a:schemeClr val="dk1"/>
              </a:solidFill>
              <a:latin typeface="Calibri"/>
              <a:ea typeface="Calibri"/>
              <a:cs typeface="Calibri"/>
              <a:sym typeface="Calibri"/>
            </a:endParaRPr>
          </a:p>
          <a:p>
            <a:pPr marL="0" marR="0" lvl="0" indent="0" algn="r" rtl="0">
              <a:spcBef>
                <a:spcPts val="0"/>
              </a:spcBef>
              <a:spcAft>
                <a:spcPts val="0"/>
              </a:spcAft>
              <a:buNone/>
            </a:pPr>
            <a:endParaRPr sz="1400" b="1">
              <a:solidFill>
                <a:schemeClr val="dk1"/>
              </a:solidFill>
              <a:latin typeface="Calibri"/>
              <a:ea typeface="Calibri"/>
              <a:cs typeface="Calibri"/>
              <a:sym typeface="Calibri"/>
            </a:endParaRPr>
          </a:p>
        </p:txBody>
      </p:sp>
      <p:sp>
        <p:nvSpPr>
          <p:cNvPr id="94" name="Google Shape;94;p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95" name="Google Shape;95;p1"/>
          <p:cNvPicPr preferRelativeResize="0"/>
          <p:nvPr/>
        </p:nvPicPr>
        <p:blipFill>
          <a:blip r:embed="rId4">
            <a:alphaModFix/>
          </a:blip>
          <a:stretch>
            <a:fillRect/>
          </a:stretch>
        </p:blipFill>
        <p:spPr>
          <a:xfrm>
            <a:off x="3993975" y="5465681"/>
            <a:ext cx="2711625" cy="4243130"/>
          </a:xfrm>
          <a:prstGeom prst="rect">
            <a:avLst/>
          </a:prstGeom>
          <a:noFill/>
          <a:ln>
            <a:noFill/>
          </a:ln>
        </p:spPr>
      </p:pic>
      <p:pic>
        <p:nvPicPr>
          <p:cNvPr id="96" name="Google Shape;96;p1"/>
          <p:cNvPicPr preferRelativeResize="0"/>
          <p:nvPr/>
        </p:nvPicPr>
        <p:blipFill>
          <a:blip r:embed="rId5">
            <a:alphaModFix/>
          </a:blip>
          <a:stretch>
            <a:fillRect/>
          </a:stretch>
        </p:blipFill>
        <p:spPr>
          <a:xfrm>
            <a:off x="2208800" y="89900"/>
            <a:ext cx="2279276" cy="726000"/>
          </a:xfrm>
          <a:prstGeom prst="rect">
            <a:avLst/>
          </a:prstGeom>
          <a:noFill/>
          <a:ln>
            <a:noFill/>
          </a:ln>
        </p:spPr>
      </p:pic>
      <p:pic>
        <p:nvPicPr>
          <p:cNvPr id="97" name="Google Shape;97;p1"/>
          <p:cNvPicPr preferRelativeResize="0"/>
          <p:nvPr/>
        </p:nvPicPr>
        <p:blipFill>
          <a:blip r:embed="rId5">
            <a:alphaModFix/>
          </a:blip>
          <a:stretch>
            <a:fillRect/>
          </a:stretch>
        </p:blipFill>
        <p:spPr>
          <a:xfrm>
            <a:off x="4440625" y="89900"/>
            <a:ext cx="2417377" cy="72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1af903e7805_0_1"/>
          <p:cNvSpPr txBox="1">
            <a:spLocks noGrp="1"/>
          </p:cNvSpPr>
          <p:nvPr>
            <p:ph type="body" idx="1"/>
          </p:nvPr>
        </p:nvSpPr>
        <p:spPr>
          <a:xfrm>
            <a:off x="471450" y="785500"/>
            <a:ext cx="5915100" cy="8640600"/>
          </a:xfrm>
          <a:prstGeom prst="rect">
            <a:avLst/>
          </a:prstGeom>
        </p:spPr>
        <p:txBody>
          <a:bodyPr spcFirstLastPara="1" wrap="square" lIns="91425" tIns="45700" rIns="91425" bIns="45700" anchor="t" anchorCtr="0">
            <a:normAutofit/>
          </a:bodyPr>
          <a:lstStyle/>
          <a:p>
            <a:pPr marL="0" lvl="0" indent="0" algn="just" rtl="0">
              <a:lnSpc>
                <a:spcPct val="115000"/>
              </a:lnSpc>
              <a:spcBef>
                <a:spcPts val="1200"/>
              </a:spcBef>
              <a:spcAft>
                <a:spcPts val="0"/>
              </a:spcAft>
              <a:buNone/>
            </a:pPr>
            <a:endParaRPr sz="1400"/>
          </a:p>
          <a:p>
            <a:pPr marL="0" lvl="0" indent="0" algn="just" rtl="0">
              <a:lnSpc>
                <a:spcPct val="115000"/>
              </a:lnSpc>
              <a:spcBef>
                <a:spcPts val="1200"/>
              </a:spcBef>
              <a:spcAft>
                <a:spcPts val="0"/>
              </a:spcAft>
              <a:buNone/>
            </a:pPr>
            <a:r>
              <a:rPr lang="en-US" sz="1400"/>
              <a:t>St. Joseph’s Nyabondo is, at present, an 80-bed hospital with an emergency room, inpatient wards, a maternity ward, laboratory services and an operating theatre. Additionally, the hospital provides outpatient services such as nutritional services, HIV care and reproductive health education. Alongside other rural hospitals, St. Joseph’s Nyabondo serves the surrounding 6 counties with a combined population of approximately 4 million people. We were invited to teach at St. Joseph’s Nyabondo because in the coming months, a new Trauma Centre is due to be opened on the site. The hospital director wrote to medical charities, one of whom was GECS, requesting emergency and trauma training provision for staff in St. Joseph’s Nyabondo and neighbouring hospitals.</a:t>
            </a:r>
            <a:endParaRPr sz="1400"/>
          </a:p>
          <a:p>
            <a:pPr marL="0" lvl="0" indent="0" algn="just" rtl="0">
              <a:lnSpc>
                <a:spcPct val="115000"/>
              </a:lnSpc>
              <a:spcBef>
                <a:spcPts val="1200"/>
              </a:spcBef>
              <a:spcAft>
                <a:spcPts val="0"/>
              </a:spcAft>
              <a:buNone/>
            </a:pPr>
            <a:r>
              <a:rPr lang="en-US" sz="1400"/>
              <a:t>I was surprised to learn upon our arrival, that very few of the staff undertaking the course (and managing emergencies in St. Joseph’s Nyabondo on a daily basis) were doctors. In fact, there are only 3 doctors contracted to work in the entire hospital regularly, 2 of whom (ideally) would be on-site in a given 24 hour period. There is a paucity of medical graduates throughout Kenya and much of Africa, therefore many of the tasks that would be carried out by doctors back home would instead be performed by clinical officers or nursing staff. Clinical officers complete a 3 year university degree and are employed in a role similar to doctors however with a limited scope of practice. Of the 35 course participants, 2 were doctors and the remainder were a mix of clinical officers and nurses.</a:t>
            </a:r>
            <a:endParaRPr sz="1400"/>
          </a:p>
          <a:p>
            <a:pPr marL="0" lvl="0" indent="0" algn="just" rtl="0">
              <a:lnSpc>
                <a:spcPct val="115000"/>
              </a:lnSpc>
              <a:spcBef>
                <a:spcPts val="1200"/>
              </a:spcBef>
              <a:spcAft>
                <a:spcPts val="1200"/>
              </a:spcAft>
              <a:buNone/>
            </a:pPr>
            <a:r>
              <a:rPr lang="en-US" sz="1400"/>
              <a:t>The course that we delivered was based around the World Health Organisation’s Basic Emergency Care course. Given the imminent upgrade of St. Joseph’s Nyabondo into a regional Trauma centre, we also chose to emphasise trauma management, dedicating 2 days of the course to delivering trauma lectures designed by the GECS group and conducting trauma simulation sessions. Additionally, throughout the course we were able to incorporate airway teaching.</a:t>
            </a:r>
            <a:endParaRPr/>
          </a:p>
        </p:txBody>
      </p:sp>
      <p:sp>
        <p:nvSpPr>
          <p:cNvPr id="166" name="Google Shape;166;g1af903e7805_0_1"/>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af903e7805_0_16"/>
          <p:cNvSpPr txBox="1">
            <a:spLocks noGrp="1"/>
          </p:cNvSpPr>
          <p:nvPr>
            <p:ph type="body" idx="1"/>
          </p:nvPr>
        </p:nvSpPr>
        <p:spPr>
          <a:xfrm>
            <a:off x="471450" y="1069200"/>
            <a:ext cx="5915100" cy="7767600"/>
          </a:xfrm>
          <a:prstGeom prst="rect">
            <a:avLst/>
          </a:prstGeom>
        </p:spPr>
        <p:txBody>
          <a:bodyPr spcFirstLastPara="1" wrap="square" lIns="91425" tIns="45700" rIns="91425" bIns="45700" anchor="t" anchorCtr="0">
            <a:normAutofit/>
          </a:bodyPr>
          <a:lstStyle/>
          <a:p>
            <a:pPr marL="0" lvl="0" indent="0" algn="just" rtl="0">
              <a:lnSpc>
                <a:spcPct val="115000"/>
              </a:lnSpc>
              <a:spcBef>
                <a:spcPts val="1200"/>
              </a:spcBef>
              <a:spcAft>
                <a:spcPts val="0"/>
              </a:spcAft>
              <a:buClr>
                <a:schemeClr val="dk1"/>
              </a:buClr>
              <a:buSzPts val="1100"/>
              <a:buFont typeface="Arial"/>
              <a:buNone/>
            </a:pPr>
            <a:r>
              <a:rPr lang="en-US" sz="1400"/>
              <a:t>I found it incredibly touching how motivated each and every person who attended the course was. Keeping lectures and simulation sessions within their allotted time was difficult due to the sheer number of questions the attendees had. It was very apparent how much they valued this opportunity for learning. The hospital security staff were also keen to take an opportunity to up-skill, eagerly partaking in a workshop on the safe immobilisation and transport of the trauma patient. Later in the week speaking to Kennedy, one of the doctors participating, I found out that healthcare workers in Kenya usually have to take unpaid leave from work to attend any educational courses and in fact, this had precluded many members of staff from other hospitals who had signed up from actually attending this course.</a:t>
            </a:r>
            <a:endParaRPr sz="1400"/>
          </a:p>
          <a:p>
            <a:pPr marL="0" lvl="0" indent="0" algn="just" rtl="0">
              <a:lnSpc>
                <a:spcPct val="115000"/>
              </a:lnSpc>
              <a:spcBef>
                <a:spcPts val="1200"/>
              </a:spcBef>
              <a:spcAft>
                <a:spcPts val="0"/>
              </a:spcAft>
              <a:buClr>
                <a:schemeClr val="dk1"/>
              </a:buClr>
              <a:buSzPts val="1100"/>
              <a:buFont typeface="Arial"/>
              <a:buNone/>
            </a:pPr>
            <a:r>
              <a:rPr lang="en-US" sz="1400"/>
              <a:t>Not keen on disproving the Anaesthetist stereotype, as soon as we arrived at St. Joseph’s Nyabondo, Siobhán and I were hoping to get a tour of the operating theatre. We were soon introduced to Chris, a clinical officer specialising in Anaesthesiology, who is the only member of the Anaesthesia team based in St. Joseph’s Nyabondo full-time. There is also an Anaesthetist (a doctor) available at times for procedures in theatre and he works between several hospitals in the region. However hearing from Chris (and seeing the theatre logbook) the ‘Anaesthetist’ is most often not a doctor. Chris showed us around the theatre and talked us through the equipment and medications available to him. Suffice to say, anaesthetic practice in rural Kenya is an exercise in doing quite a lot with very little</a:t>
            </a:r>
            <a:endParaRPr sz="1400"/>
          </a:p>
          <a:p>
            <a:pPr marL="0" lvl="0" indent="0" algn="just" rtl="0">
              <a:lnSpc>
                <a:spcPct val="115000"/>
              </a:lnSpc>
              <a:spcBef>
                <a:spcPts val="1200"/>
              </a:spcBef>
              <a:spcAft>
                <a:spcPts val="0"/>
              </a:spcAft>
              <a:buClr>
                <a:schemeClr val="dk1"/>
              </a:buClr>
              <a:buSzPts val="1100"/>
              <a:buFont typeface="Arial"/>
              <a:buNone/>
            </a:pPr>
            <a:endParaRPr sz="1400"/>
          </a:p>
          <a:p>
            <a:pPr marL="0" lvl="0" indent="0" algn="just" rtl="0">
              <a:spcBef>
                <a:spcPts val="1200"/>
              </a:spcBef>
              <a:spcAft>
                <a:spcPts val="0"/>
              </a:spcAft>
              <a:buNone/>
            </a:pPr>
            <a:endParaRPr sz="1400"/>
          </a:p>
          <a:p>
            <a:pPr marL="0" lvl="0" indent="0" algn="l" rtl="0">
              <a:spcBef>
                <a:spcPts val="750"/>
              </a:spcBef>
              <a:spcAft>
                <a:spcPts val="0"/>
              </a:spcAft>
              <a:buNone/>
            </a:pPr>
            <a:endParaRPr sz="1200"/>
          </a:p>
          <a:p>
            <a:pPr marL="0" lvl="0" indent="0" algn="l" rtl="0">
              <a:lnSpc>
                <a:spcPct val="115000"/>
              </a:lnSpc>
              <a:spcBef>
                <a:spcPts val="1200"/>
              </a:spcBef>
              <a:spcAft>
                <a:spcPts val="0"/>
              </a:spcAft>
              <a:buClr>
                <a:schemeClr val="dk1"/>
              </a:buClr>
              <a:buSzPts val="1100"/>
              <a:buFont typeface="Arial"/>
              <a:buNone/>
            </a:pPr>
            <a:endParaRPr sz="1200"/>
          </a:p>
          <a:p>
            <a:pPr marL="0" lvl="0" indent="0" algn="l" rtl="0">
              <a:spcBef>
                <a:spcPts val="1200"/>
              </a:spcBef>
              <a:spcAft>
                <a:spcPts val="0"/>
              </a:spcAft>
              <a:buNone/>
            </a:pPr>
            <a:endParaRPr sz="1200"/>
          </a:p>
        </p:txBody>
      </p:sp>
      <p:sp>
        <p:nvSpPr>
          <p:cNvPr id="173" name="Google Shape;173;g1af903e7805_0_16"/>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174" name="Google Shape;174;g1af903e7805_0_16"/>
          <p:cNvPicPr preferRelativeResize="0"/>
          <p:nvPr/>
        </p:nvPicPr>
        <p:blipFill>
          <a:blip r:embed="rId3">
            <a:alphaModFix/>
          </a:blip>
          <a:stretch>
            <a:fillRect/>
          </a:stretch>
        </p:blipFill>
        <p:spPr>
          <a:xfrm>
            <a:off x="471450" y="6809625"/>
            <a:ext cx="2408700" cy="2550050"/>
          </a:xfrm>
          <a:prstGeom prst="rect">
            <a:avLst/>
          </a:prstGeom>
          <a:noFill/>
          <a:ln>
            <a:noFill/>
          </a:ln>
        </p:spPr>
      </p:pic>
      <p:pic>
        <p:nvPicPr>
          <p:cNvPr id="175" name="Google Shape;175;g1af903e7805_0_16"/>
          <p:cNvPicPr preferRelativeResize="0"/>
          <p:nvPr/>
        </p:nvPicPr>
        <p:blipFill>
          <a:blip r:embed="rId4">
            <a:alphaModFix/>
          </a:blip>
          <a:stretch>
            <a:fillRect/>
          </a:stretch>
        </p:blipFill>
        <p:spPr>
          <a:xfrm>
            <a:off x="3120150" y="7070625"/>
            <a:ext cx="3403150" cy="2289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af903e7805_0_28"/>
          <p:cNvSpPr txBox="1">
            <a:spLocks noGrp="1"/>
          </p:cNvSpPr>
          <p:nvPr>
            <p:ph type="body" idx="1"/>
          </p:nvPr>
        </p:nvSpPr>
        <p:spPr>
          <a:xfrm>
            <a:off x="471450" y="1178250"/>
            <a:ext cx="5915100" cy="8094900"/>
          </a:xfrm>
          <a:prstGeom prst="rect">
            <a:avLst/>
          </a:prstGeom>
        </p:spPr>
        <p:txBody>
          <a:bodyPr spcFirstLastPara="1" wrap="square" lIns="91425" tIns="45700" rIns="91425" bIns="45700" anchor="t" anchorCtr="0">
            <a:normAutofit/>
          </a:bodyPr>
          <a:lstStyle/>
          <a:p>
            <a:pPr marL="0" lvl="0" indent="0" algn="just" rtl="0">
              <a:lnSpc>
                <a:spcPct val="115000"/>
              </a:lnSpc>
              <a:spcBef>
                <a:spcPts val="1200"/>
              </a:spcBef>
              <a:spcAft>
                <a:spcPts val="0"/>
              </a:spcAft>
              <a:buNone/>
            </a:pPr>
            <a:r>
              <a:rPr lang="en-US" sz="1400"/>
              <a:t>On the Wednesday of our week in Nyabondo, Siobhán and I were invited to observe an emergency Caesarean section, with the mother’s consent. A significant proportion of deaths at St. Joseph’s Nyabondo are due to maternal and neonatal causes with 54% of deaths in this hospital attributed to communicable, maternal and neonatal disease. In theatre, Chris explained to us that he performs low dose spinals for Caesarean sections unless contra-indicated. However he clarified that availability of vasopressors in the hospital is severely limited and that he has no access to phenylephrine, ephedrine or noradrenaline. Notably, there is no neonatal resuscitation station in the theatre. We watched the surgery with bated breath. Mother and baby came through and when Siobhán and I visited them on the maternity ward the next day, they were thriving. The unfortunate reality is that that is too often not the case and unsurprisingly in the course feedback, participants requested training in Obstetric emergencies in future.</a:t>
            </a:r>
            <a:endParaRPr sz="1400"/>
          </a:p>
          <a:p>
            <a:pPr marL="0" lvl="0" indent="0" algn="just" rtl="0">
              <a:lnSpc>
                <a:spcPct val="115000"/>
              </a:lnSpc>
              <a:spcBef>
                <a:spcPts val="1200"/>
              </a:spcBef>
              <a:spcAft>
                <a:spcPts val="0"/>
              </a:spcAft>
              <a:buNone/>
            </a:pPr>
            <a:r>
              <a:rPr lang="en-US" sz="1400"/>
              <a:t>After teaching was finished on our third day, we visited the Nyabondo Centre for Persons with Disabilities. As Sr. Ludavena led us through the centre, I was struck by how the religious sisters took their passion for helping the disadvantaged and built a loving home for children with disabilities, many of whom had been abandoned by their families and society. Sr. Arnolda, a nurse who now works in an antenatal clinic told me: “this is still where my heart is”. As well as being a home, the centre has teamed up with AMREF, the Flying Doctors of East Africa, to perform Orthopaedic and Reconstructive surgeries that change the lives of their children. The centre in Nyabondo provides rehabilitation services with charity funded-physiotherapy, occupational therapy and even production of prostheses on-site. Additionally, the sisters provide vocational training in the centre, teaching skills that can enable their children to live independent adult lives. A description can’t fully encapsulate the feeling of being there and seeing the impact that the co-ordinated work of medical charities can make to a community or a group of people in need</a:t>
            </a:r>
            <a:endParaRPr sz="1400"/>
          </a:p>
          <a:p>
            <a:pPr marL="0" lvl="0" indent="0" algn="l" rtl="0">
              <a:lnSpc>
                <a:spcPct val="115000"/>
              </a:lnSpc>
              <a:spcBef>
                <a:spcPts val="1200"/>
              </a:spcBef>
              <a:spcAft>
                <a:spcPts val="0"/>
              </a:spcAft>
              <a:buNone/>
            </a:pPr>
            <a:endParaRPr sz="1100">
              <a:latin typeface="Arial"/>
              <a:ea typeface="Arial"/>
              <a:cs typeface="Arial"/>
              <a:sym typeface="Arial"/>
            </a:endParaRPr>
          </a:p>
          <a:p>
            <a:pPr marL="0" lvl="0" indent="0" algn="just" rtl="0">
              <a:lnSpc>
                <a:spcPct val="115000"/>
              </a:lnSpc>
              <a:spcBef>
                <a:spcPts val="1200"/>
              </a:spcBef>
              <a:spcAft>
                <a:spcPts val="0"/>
              </a:spcAft>
              <a:buNone/>
            </a:pPr>
            <a:endParaRPr sz="1400"/>
          </a:p>
          <a:p>
            <a:pPr marL="0" lvl="0" indent="0" algn="l" rtl="0">
              <a:lnSpc>
                <a:spcPct val="115000"/>
              </a:lnSpc>
              <a:spcBef>
                <a:spcPts val="1200"/>
              </a:spcBef>
              <a:spcAft>
                <a:spcPts val="1200"/>
              </a:spcAft>
              <a:buClr>
                <a:schemeClr val="dk1"/>
              </a:buClr>
              <a:buSzPts val="1100"/>
              <a:buFont typeface="Arial"/>
              <a:buNone/>
            </a:pPr>
            <a:endParaRPr sz="1200"/>
          </a:p>
        </p:txBody>
      </p:sp>
      <p:sp>
        <p:nvSpPr>
          <p:cNvPr id="182" name="Google Shape;182;g1af903e7805_0_28"/>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1afb8dc1e33_0_44"/>
          <p:cNvSpPr txBox="1">
            <a:spLocks noGrp="1"/>
          </p:cNvSpPr>
          <p:nvPr>
            <p:ph type="body" idx="1"/>
          </p:nvPr>
        </p:nvSpPr>
        <p:spPr>
          <a:xfrm>
            <a:off x="471450" y="1483725"/>
            <a:ext cx="5915100" cy="8094900"/>
          </a:xfrm>
          <a:prstGeom prst="rect">
            <a:avLst/>
          </a:prstGeom>
        </p:spPr>
        <p:txBody>
          <a:bodyPr spcFirstLastPara="1" wrap="square" lIns="91425" tIns="45700" rIns="91425" bIns="45700" anchor="t" anchorCtr="0">
            <a:normAutofit fontScale="92500"/>
          </a:bodyPr>
          <a:lstStyle/>
          <a:p>
            <a:pPr marL="0" lvl="0" indent="0" algn="just" rtl="0">
              <a:lnSpc>
                <a:spcPct val="115000"/>
              </a:lnSpc>
              <a:spcBef>
                <a:spcPts val="1200"/>
              </a:spcBef>
              <a:spcAft>
                <a:spcPts val="0"/>
              </a:spcAft>
              <a:buNone/>
            </a:pPr>
            <a:endParaRPr sz="1400"/>
          </a:p>
          <a:p>
            <a:pPr marL="0" lvl="0" indent="0" algn="just" rtl="0">
              <a:lnSpc>
                <a:spcPct val="115000"/>
              </a:lnSpc>
              <a:spcBef>
                <a:spcPts val="1200"/>
              </a:spcBef>
              <a:spcAft>
                <a:spcPts val="0"/>
              </a:spcAft>
              <a:buNone/>
            </a:pPr>
            <a:endParaRPr sz="1400"/>
          </a:p>
          <a:p>
            <a:pPr marL="0" lvl="0" indent="0" algn="just" rtl="0">
              <a:lnSpc>
                <a:spcPct val="115000"/>
              </a:lnSpc>
              <a:spcBef>
                <a:spcPts val="1200"/>
              </a:spcBef>
              <a:spcAft>
                <a:spcPts val="0"/>
              </a:spcAft>
              <a:buNone/>
            </a:pPr>
            <a:endParaRPr sz="1400"/>
          </a:p>
          <a:p>
            <a:pPr marL="0" lvl="0" indent="0" algn="just" rtl="0">
              <a:lnSpc>
                <a:spcPct val="115000"/>
              </a:lnSpc>
              <a:spcBef>
                <a:spcPts val="1200"/>
              </a:spcBef>
              <a:spcAft>
                <a:spcPts val="0"/>
              </a:spcAft>
              <a:buNone/>
            </a:pPr>
            <a:r>
              <a:rPr lang="en-US" sz="1400"/>
              <a:t>I feel so fortunate to have had the experience of travelling to Kenya with GECS. Reflecting on my experience now, I feel like a naïve version of myself boarded the plane in Dublin airport, knowing that we were headed to an under-resourced African hospital but not having a frame of reference for it. The week was a steep learning curve. The entire GECS faculty showed an immense amount of versatility, adapting the course along the way to ensure that the knowledge imparted could be put to real-world use by participants with the resources available to them.</a:t>
            </a:r>
            <a:endParaRPr sz="1400"/>
          </a:p>
          <a:p>
            <a:pPr marL="0" lvl="0" indent="0" algn="just" rtl="0">
              <a:lnSpc>
                <a:spcPct val="115000"/>
              </a:lnSpc>
              <a:spcBef>
                <a:spcPts val="1200"/>
              </a:spcBef>
              <a:spcAft>
                <a:spcPts val="0"/>
              </a:spcAft>
              <a:buNone/>
            </a:pPr>
            <a:r>
              <a:rPr lang="en-US" sz="1400"/>
              <a:t>It was so fulfilling hearing and reading feedback from the people who attended the teaching sessions. At the close of the course one of the participants, Mike, gave an emotional speech to thank both the GECS faculty and those who attended. He reflected on previous practice in their various hospitals and opined that the training that we provided, such as a systematic (ABCDE) approach to managing emergencies will help to save lives in future. It was a particularly poignant moment in my week that I’m not embarrassed to say brought tears to my eyes. A nurse who attended the course, Denis, summarised: “As per now, I am very confident I can manage a patient in trauma. I have the capacity”.</a:t>
            </a:r>
            <a:endParaRPr sz="1400"/>
          </a:p>
          <a:p>
            <a:pPr marL="0" lvl="0" indent="0" algn="just" rtl="0">
              <a:lnSpc>
                <a:spcPct val="115000"/>
              </a:lnSpc>
              <a:spcBef>
                <a:spcPts val="1200"/>
              </a:spcBef>
              <a:spcAft>
                <a:spcPts val="1200"/>
              </a:spcAft>
              <a:buNone/>
            </a:pPr>
            <a:r>
              <a:rPr lang="en-US" sz="1400"/>
              <a:t>Close to my heart (and I’m sure to Siobhán’s) was the airway teaching and simulation component of the course. Siobhán delivered an airway lecture at the outset of the course. Over the following days, together we conducted airway simulation sessions in small groups which proved very popular with the course participants. Notably, in a questionnaire designed by the GECS group, 58% of the attendees indicated that they had no previous airway training however 63% had been involved in clinical situations which required emergency airway management. The happy ending to this story is that 100% of attendees reported feeling more confident in their airway skills following this GECS course.</a:t>
            </a:r>
            <a:endParaRPr sz="1200"/>
          </a:p>
        </p:txBody>
      </p:sp>
      <p:sp>
        <p:nvSpPr>
          <p:cNvPr id="189" name="Google Shape;189;g1afb8dc1e33_0_44"/>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pic>
        <p:nvPicPr>
          <p:cNvPr id="190" name="Google Shape;190;g1afb8dc1e33_0_44"/>
          <p:cNvPicPr preferRelativeResize="0"/>
          <p:nvPr/>
        </p:nvPicPr>
        <p:blipFill>
          <a:blip r:embed="rId3">
            <a:alphaModFix/>
          </a:blip>
          <a:stretch>
            <a:fillRect/>
          </a:stretch>
        </p:blipFill>
        <p:spPr>
          <a:xfrm>
            <a:off x="651563" y="436375"/>
            <a:ext cx="3809326" cy="2138300"/>
          </a:xfrm>
          <a:prstGeom prst="rect">
            <a:avLst/>
          </a:prstGeom>
          <a:noFill/>
          <a:ln>
            <a:noFill/>
          </a:ln>
        </p:spPr>
      </p:pic>
      <p:sp>
        <p:nvSpPr>
          <p:cNvPr id="191" name="Google Shape;191;g1afb8dc1e33_0_44"/>
          <p:cNvSpPr txBox="1"/>
          <p:nvPr/>
        </p:nvSpPr>
        <p:spPr>
          <a:xfrm>
            <a:off x="4560249" y="436375"/>
            <a:ext cx="1646187"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GECS faculty with Sisters </a:t>
            </a:r>
            <a:r>
              <a:rPr lang="en-US" dirty="0" err="1">
                <a:latin typeface="Calibri"/>
                <a:ea typeface="Calibri"/>
                <a:cs typeface="Calibri"/>
                <a:sym typeface="Calibri"/>
              </a:rPr>
              <a:t>Arnolda</a:t>
            </a:r>
            <a:r>
              <a:rPr lang="en-US" dirty="0">
                <a:latin typeface="Calibri"/>
                <a:ea typeface="Calibri"/>
                <a:cs typeface="Calibri"/>
                <a:sym typeface="Calibri"/>
              </a:rPr>
              <a:t>, </a:t>
            </a:r>
            <a:r>
              <a:rPr lang="en-US" dirty="0" err="1">
                <a:latin typeface="Calibri"/>
                <a:ea typeface="Calibri"/>
                <a:cs typeface="Calibri"/>
                <a:sym typeface="Calibri"/>
              </a:rPr>
              <a:t>Ludavena</a:t>
            </a:r>
            <a:r>
              <a:rPr lang="en-US" dirty="0">
                <a:latin typeface="Calibri"/>
                <a:ea typeface="Calibri"/>
                <a:cs typeface="Calibri"/>
                <a:sym typeface="Calibri"/>
              </a:rPr>
              <a:t> and R.N Churchill </a:t>
            </a:r>
            <a:endParaRPr dirty="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afb8dc1e33_0_50"/>
          <p:cNvSpPr txBox="1">
            <a:spLocks noGrp="1"/>
          </p:cNvSpPr>
          <p:nvPr>
            <p:ph type="body" idx="1"/>
          </p:nvPr>
        </p:nvSpPr>
        <p:spPr>
          <a:xfrm>
            <a:off x="471500" y="1003703"/>
            <a:ext cx="5915100" cy="7918500"/>
          </a:xfrm>
          <a:prstGeom prst="rect">
            <a:avLst/>
          </a:prstGeom>
        </p:spPr>
        <p:txBody>
          <a:bodyPr spcFirstLastPara="1" wrap="square" lIns="91425" tIns="45700" rIns="91425" bIns="45700" anchor="t" anchorCtr="0">
            <a:normAutofit/>
          </a:bodyPr>
          <a:lstStyle/>
          <a:p>
            <a:pPr marL="0" lvl="0" indent="0" algn="just" rtl="0">
              <a:lnSpc>
                <a:spcPct val="115000"/>
              </a:lnSpc>
              <a:spcBef>
                <a:spcPts val="1200"/>
              </a:spcBef>
              <a:spcAft>
                <a:spcPts val="0"/>
              </a:spcAft>
              <a:buNone/>
            </a:pPr>
            <a:r>
              <a:rPr lang="en-US" sz="1400"/>
              <a:t>One key aim of the GECS group was to ensure that sustained teaching and delivery of life saving skills could continue in future. As part of this effort, the 5th and final day of the course was devoted to training the trainer. Course lectures were made available to the hospital’s clinical director and the equipment and mannequins donated by GECS will make simulation training possible into the future at St. Joseph’s Nyabondo.</a:t>
            </a:r>
            <a:endParaRPr sz="1400"/>
          </a:p>
          <a:p>
            <a:pPr marL="0" lvl="0" indent="0" algn="just" rtl="0">
              <a:spcBef>
                <a:spcPts val="1200"/>
              </a:spcBef>
              <a:spcAft>
                <a:spcPts val="0"/>
              </a:spcAft>
              <a:buNone/>
            </a:pPr>
            <a:r>
              <a:rPr lang="en-US" sz="1400"/>
              <a:t>Prayer and gratitude were all around us in Nyabondo. The course began and ended with staff nurse Rose leading the attendees in prayer, to thank God for granting them this opportunity for learning. I’m thankful for the people who volunteered to join the GECS faculty and the wonderful group that I got to meet and work with. I’m thankful for the friends, family, hospitals and businesses in Ireland that donated money and equipment to make this trip possible. I will be more appreciative in future for the training opportunities I have in life, for the mentorship and guidance that’s so readily available to me, for end-tidal CO2 monitoring in theatres, and for working in hospitals that can afford propofol, vasopressors, a defibrillator and more than one laryngoscope. I’m so grateful for the fulfilment and the personal growth this trip with GECS has given me and I would thoroughly recommend the experience to anyone who is tempted by the prospect.</a:t>
            </a:r>
            <a:endParaRPr/>
          </a:p>
          <a:p>
            <a:pPr marL="0" lvl="0" indent="0" algn="l" rtl="0">
              <a:lnSpc>
                <a:spcPct val="115000"/>
              </a:lnSpc>
              <a:spcBef>
                <a:spcPts val="1200"/>
              </a:spcBef>
              <a:spcAft>
                <a:spcPts val="0"/>
              </a:spcAft>
              <a:buClr>
                <a:schemeClr val="dk1"/>
              </a:buClr>
              <a:buSzPts val="1100"/>
              <a:buFont typeface="Arial"/>
              <a:buNone/>
            </a:pPr>
            <a:r>
              <a:rPr lang="en-US" sz="1400" b="1">
                <a:solidFill>
                  <a:srgbClr val="767171"/>
                </a:solidFill>
                <a:latin typeface="Arial"/>
                <a:ea typeface="Arial"/>
                <a:cs typeface="Arial"/>
                <a:sym typeface="Arial"/>
              </a:rPr>
              <a:t>For more information on GECS:</a:t>
            </a:r>
            <a:r>
              <a:rPr lang="en-US" sz="1400">
                <a:solidFill>
                  <a:srgbClr val="767171"/>
                </a:solidFill>
                <a:latin typeface="Arial"/>
                <a:ea typeface="Arial"/>
                <a:cs typeface="Arial"/>
                <a:sym typeface="Arial"/>
              </a:rPr>
              <a:t> https://iaem.ie/international/gecs-22</a:t>
            </a:r>
            <a:endParaRPr sz="1400">
              <a:solidFill>
                <a:srgbClr val="76717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400">
                <a:solidFill>
                  <a:srgbClr val="767171"/>
                </a:solidFill>
                <a:latin typeface="Arial"/>
                <a:ea typeface="Arial"/>
                <a:cs typeface="Arial"/>
                <a:sym typeface="Arial"/>
              </a:rPr>
              <a:t>(dedicated website in development)</a:t>
            </a:r>
            <a:endParaRPr sz="1400">
              <a:solidFill>
                <a:srgbClr val="76717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400" b="1">
                <a:solidFill>
                  <a:srgbClr val="767171"/>
                </a:solidFill>
                <a:latin typeface="Arial"/>
                <a:ea typeface="Arial"/>
                <a:cs typeface="Arial"/>
                <a:sym typeface="Arial"/>
              </a:rPr>
              <a:t>Twitter:</a:t>
            </a:r>
            <a:r>
              <a:rPr lang="en-US" sz="1400">
                <a:solidFill>
                  <a:srgbClr val="767171"/>
                </a:solidFill>
                <a:latin typeface="Arial"/>
                <a:ea typeface="Arial"/>
                <a:cs typeface="Arial"/>
                <a:sym typeface="Arial"/>
              </a:rPr>
              <a:t> @GlobEmergCare</a:t>
            </a:r>
            <a:endParaRPr sz="1400">
              <a:solidFill>
                <a:srgbClr val="767171"/>
              </a:solidFill>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400" b="1">
                <a:solidFill>
                  <a:srgbClr val="767171"/>
                </a:solidFill>
                <a:latin typeface="Arial"/>
                <a:ea typeface="Arial"/>
                <a:cs typeface="Arial"/>
                <a:sym typeface="Arial"/>
              </a:rPr>
              <a:t>Instagram:</a:t>
            </a:r>
            <a:r>
              <a:rPr lang="en-US" sz="1400">
                <a:solidFill>
                  <a:srgbClr val="767171"/>
                </a:solidFill>
                <a:latin typeface="Arial"/>
                <a:ea typeface="Arial"/>
                <a:cs typeface="Arial"/>
                <a:sym typeface="Arial"/>
              </a:rPr>
              <a:t> @globalemergencycareskills</a:t>
            </a:r>
            <a:endParaRPr sz="1400">
              <a:solidFill>
                <a:srgbClr val="767171"/>
              </a:solidFill>
              <a:latin typeface="Arial"/>
              <a:ea typeface="Arial"/>
              <a:cs typeface="Arial"/>
              <a:sym typeface="Arial"/>
            </a:endParaRPr>
          </a:p>
          <a:p>
            <a:pPr marL="0" lvl="0" indent="0" algn="l" rtl="0">
              <a:spcBef>
                <a:spcPts val="1200"/>
              </a:spcBef>
              <a:spcAft>
                <a:spcPts val="0"/>
              </a:spcAft>
              <a:buNone/>
            </a:pPr>
            <a:endParaRPr/>
          </a:p>
        </p:txBody>
      </p:sp>
      <p:sp>
        <p:nvSpPr>
          <p:cNvPr id="198" name="Google Shape;198;g1afb8dc1e33_0_50"/>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pic>
        <p:nvPicPr>
          <p:cNvPr id="199" name="Google Shape;199;g1afb8dc1e33_0_50"/>
          <p:cNvPicPr preferRelativeResize="0"/>
          <p:nvPr/>
        </p:nvPicPr>
        <p:blipFill>
          <a:blip r:embed="rId3">
            <a:alphaModFix/>
          </a:blip>
          <a:stretch>
            <a:fillRect/>
          </a:stretch>
        </p:blipFill>
        <p:spPr>
          <a:xfrm>
            <a:off x="4035675" y="6807650"/>
            <a:ext cx="2525550" cy="29011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0"/>
          <p:cNvSpPr txBox="1">
            <a:spLocks noGrp="1"/>
          </p:cNvSpPr>
          <p:nvPr>
            <p:ph type="body" idx="1"/>
          </p:nvPr>
        </p:nvSpPr>
        <p:spPr>
          <a:xfrm>
            <a:off x="471500" y="547475"/>
            <a:ext cx="5915100" cy="9358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5496"/>
              </a:buClr>
              <a:buSzPts val="2400"/>
              <a:buNone/>
            </a:pPr>
            <a:r>
              <a:rPr lang="en-US" sz="2400" b="1">
                <a:solidFill>
                  <a:srgbClr val="2F5496"/>
                </a:solidFill>
              </a:rPr>
              <a:t>CAT Social</a:t>
            </a:r>
            <a:endParaRPr sz="2400" b="1">
              <a:solidFill>
                <a:srgbClr val="00B0F0"/>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endParaRPr sz="1400" b="1">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r>
              <a:rPr lang="en-US" sz="1400" b="1" i="1">
                <a:solidFill>
                  <a:srgbClr val="00B0F0"/>
                </a:solidFill>
                <a:latin typeface="Calibri"/>
                <a:ea typeface="Calibri"/>
                <a:cs typeface="Calibri"/>
                <a:sym typeface="Calibri"/>
              </a:rPr>
              <a:t>Dr. Maeve O’Brien </a:t>
            </a:r>
            <a:br>
              <a:rPr lang="en-US" sz="1400" b="1" i="1">
                <a:solidFill>
                  <a:srgbClr val="00B0F0"/>
                </a:solidFill>
                <a:latin typeface="Calibri"/>
                <a:ea typeface="Calibri"/>
                <a:cs typeface="Calibri"/>
                <a:sym typeface="Calibri"/>
              </a:rPr>
            </a:br>
            <a:endParaRPr sz="1400" b="1" i="1">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just" rtl="0">
              <a:lnSpc>
                <a:spcPct val="115000"/>
              </a:lnSpc>
              <a:spcBef>
                <a:spcPts val="0"/>
              </a:spcBef>
              <a:spcAft>
                <a:spcPts val="0"/>
              </a:spcAft>
              <a:buClr>
                <a:schemeClr val="dk1"/>
              </a:buClr>
              <a:buSzPts val="1100"/>
              <a:buFont typeface="Arial"/>
              <a:buNone/>
            </a:pPr>
            <a:r>
              <a:rPr lang="en-US" sz="1400" b="1">
                <a:solidFill>
                  <a:srgbClr val="00B0F0"/>
                </a:solidFill>
              </a:rPr>
              <a:t>Party Like a Lob - Star</a:t>
            </a:r>
            <a:endParaRPr sz="1400" b="1">
              <a:solidFill>
                <a:srgbClr val="00B0F0"/>
              </a:solidFill>
            </a:endParaRPr>
          </a:p>
          <a:p>
            <a:pPr marL="0" lvl="0" indent="0" algn="just" rtl="0">
              <a:lnSpc>
                <a:spcPct val="115000"/>
              </a:lnSpc>
              <a:spcBef>
                <a:spcPts val="0"/>
              </a:spcBef>
              <a:spcAft>
                <a:spcPts val="0"/>
              </a:spcAft>
              <a:buClr>
                <a:schemeClr val="dk1"/>
              </a:buClr>
              <a:buSzPts val="1100"/>
              <a:buFont typeface="Arial"/>
              <a:buNone/>
            </a:pPr>
            <a:r>
              <a:rPr lang="en-US" sz="1200"/>
              <a:t> </a:t>
            </a:r>
            <a:endParaRPr sz="1200"/>
          </a:p>
          <a:p>
            <a:pPr marL="0" lvl="0" indent="0" algn="just" rtl="0">
              <a:lnSpc>
                <a:spcPct val="115000"/>
              </a:lnSpc>
              <a:spcBef>
                <a:spcPts val="0"/>
              </a:spcBef>
              <a:spcAft>
                <a:spcPts val="0"/>
              </a:spcAft>
              <a:buClr>
                <a:schemeClr val="dk1"/>
              </a:buClr>
              <a:buSzPts val="1100"/>
              <a:buFont typeface="Arial"/>
              <a:buNone/>
            </a:pPr>
            <a:r>
              <a:rPr lang="en-US" sz="1400"/>
              <a:t>This year, we at CAT decided to treat you to a very special Autumn Social and Wellbeing Event and unless you’ve been living under a rock, you’ll know it was our CAT Yacht Party!</a:t>
            </a:r>
            <a:endParaRPr sz="1400"/>
          </a:p>
          <a:p>
            <a:pPr marL="0" lvl="0" indent="0" algn="just" rtl="0">
              <a:lnSpc>
                <a:spcPct val="115000"/>
              </a:lnSpc>
              <a:spcBef>
                <a:spcPts val="0"/>
              </a:spcBef>
              <a:spcAft>
                <a:spcPts val="0"/>
              </a:spcAft>
              <a:buClr>
                <a:schemeClr val="dk1"/>
              </a:buClr>
              <a:buSzPts val="1100"/>
              <a:buFont typeface="Arial"/>
              <a:buNone/>
            </a:pPr>
            <a:r>
              <a:rPr lang="en-US" sz="1400"/>
              <a:t> </a:t>
            </a:r>
            <a:endParaRPr sz="1400"/>
          </a:p>
          <a:p>
            <a:pPr marL="0" lvl="0" indent="0" algn="just" rtl="0">
              <a:lnSpc>
                <a:spcPct val="115000"/>
              </a:lnSpc>
              <a:spcBef>
                <a:spcPts val="0"/>
              </a:spcBef>
              <a:spcAft>
                <a:spcPts val="0"/>
              </a:spcAft>
              <a:buClr>
                <a:schemeClr val="dk1"/>
              </a:buClr>
              <a:buSzPts val="1100"/>
              <a:buFont typeface="Arial"/>
              <a:buNone/>
            </a:pPr>
            <a:r>
              <a:rPr lang="en-US" sz="1400"/>
              <a:t>A ravishingly good-looking group of trainees travelled from around the country and met outside the Ferryman pub to wait for the boat to take us up the Dublin Riviera!! We were welcomed by the crew of the double decker yacht and off we went down the Liffey and headed for the open sea! We thankfully had a hearty serving of pints and prosecco (both served by the pint glass!) to help to steady the nerves as we made our way through the waves to Howth. Even a few dolphins stopped by to see if they could get in on the action.</a:t>
            </a:r>
            <a:endParaRPr sz="1400"/>
          </a:p>
          <a:p>
            <a:pPr marL="0" lvl="0" indent="0" algn="just" rtl="0">
              <a:lnSpc>
                <a:spcPct val="115000"/>
              </a:lnSpc>
              <a:spcBef>
                <a:spcPts val="0"/>
              </a:spcBef>
              <a:spcAft>
                <a:spcPts val="0"/>
              </a:spcAft>
              <a:buClr>
                <a:schemeClr val="dk1"/>
              </a:buClr>
              <a:buSzPts val="1100"/>
              <a:buFont typeface="Arial"/>
              <a:buNone/>
            </a:pPr>
            <a:r>
              <a:rPr lang="en-US" sz="1400"/>
              <a:t> </a:t>
            </a:r>
            <a:endParaRPr sz="1400"/>
          </a:p>
          <a:p>
            <a:pPr marL="0" lvl="0" indent="0" algn="just" rtl="0">
              <a:lnSpc>
                <a:spcPct val="115000"/>
              </a:lnSpc>
              <a:spcBef>
                <a:spcPts val="0"/>
              </a:spcBef>
              <a:spcAft>
                <a:spcPts val="0"/>
              </a:spcAft>
              <a:buClr>
                <a:schemeClr val="dk1"/>
              </a:buClr>
              <a:buSzPts val="1100"/>
              <a:buFont typeface="Arial"/>
              <a:buNone/>
            </a:pPr>
            <a:r>
              <a:rPr lang="en-US" sz="1400"/>
              <a:t>Keen to continue the party once we arrived in Howth, we strolled up to McNeils where we tucked into some delicious food. We even managed a joint birthday celebration for Gill Crowe and Eanna O’Sullivan (rumour has it, that this event was really a birthday party for them in disguise!)</a:t>
            </a:r>
            <a:endParaRPr sz="1400"/>
          </a:p>
          <a:p>
            <a:pPr marL="0" lvl="0" indent="0" algn="just" rtl="0">
              <a:lnSpc>
                <a:spcPct val="115000"/>
              </a:lnSpc>
              <a:spcBef>
                <a:spcPts val="0"/>
              </a:spcBef>
              <a:spcAft>
                <a:spcPts val="0"/>
              </a:spcAft>
              <a:buClr>
                <a:schemeClr val="dk1"/>
              </a:buClr>
              <a:buSzPts val="1100"/>
              <a:buFont typeface="Arial"/>
              <a:buNone/>
            </a:pPr>
            <a:r>
              <a:rPr lang="en-US" sz="1400"/>
              <a:t> </a:t>
            </a:r>
            <a:endParaRPr sz="1400"/>
          </a:p>
          <a:p>
            <a:pPr marL="0" lvl="0" indent="0" algn="just" rtl="0">
              <a:lnSpc>
                <a:spcPct val="115000"/>
              </a:lnSpc>
              <a:spcBef>
                <a:spcPts val="0"/>
              </a:spcBef>
              <a:spcAft>
                <a:spcPts val="0"/>
              </a:spcAft>
              <a:buClr>
                <a:schemeClr val="dk1"/>
              </a:buClr>
              <a:buSzPts val="1100"/>
              <a:buFont typeface="Arial"/>
              <a:buNone/>
            </a:pPr>
            <a:r>
              <a:rPr lang="en-US" sz="1400"/>
              <a:t>As soon as we were fed and watered we bundled onto the DART / Dorsh (whatever your inclination) and made the journey back to the city. In true anaesthetic trainee style, we settled into the Gingerman for the night!</a:t>
            </a:r>
            <a:endParaRPr sz="1400"/>
          </a:p>
          <a:p>
            <a:pPr marL="0" lvl="0" indent="0" algn="just" rtl="0">
              <a:lnSpc>
                <a:spcPct val="115000"/>
              </a:lnSpc>
              <a:spcBef>
                <a:spcPts val="0"/>
              </a:spcBef>
              <a:spcAft>
                <a:spcPts val="0"/>
              </a:spcAft>
              <a:buClr>
                <a:schemeClr val="dk1"/>
              </a:buClr>
              <a:buSzPts val="1100"/>
              <a:buFont typeface="Arial"/>
              <a:buNone/>
            </a:pPr>
            <a:r>
              <a:rPr lang="en-US" sz="1400"/>
              <a:t> </a:t>
            </a:r>
            <a:endParaRPr sz="1400"/>
          </a:p>
          <a:p>
            <a:pPr marL="0" lvl="0" indent="0" algn="just" rtl="0">
              <a:lnSpc>
                <a:spcPct val="115000"/>
              </a:lnSpc>
              <a:spcBef>
                <a:spcPts val="0"/>
              </a:spcBef>
              <a:spcAft>
                <a:spcPts val="0"/>
              </a:spcAft>
              <a:buClr>
                <a:schemeClr val="dk1"/>
              </a:buClr>
              <a:buSzPts val="1100"/>
              <a:buFont typeface="Arial"/>
              <a:buNone/>
            </a:pPr>
            <a:r>
              <a:rPr lang="en-US" sz="1400"/>
              <a:t>Thanks to everyone who joined us! Already looking forward to seeing you all at next year’s social event!</a:t>
            </a:r>
            <a:endParaRPr sz="1400"/>
          </a:p>
          <a:p>
            <a:pPr marL="0" lvl="0" indent="0" algn="l" rtl="0">
              <a:lnSpc>
                <a:spcPct val="90000"/>
              </a:lnSpc>
              <a:spcBef>
                <a:spcPts val="0"/>
              </a:spcBef>
              <a:spcAft>
                <a:spcPts val="0"/>
              </a:spcAft>
              <a:buClr>
                <a:srgbClr val="00B0F0"/>
              </a:buClr>
              <a:buSzPts val="1400"/>
              <a:buNone/>
            </a:pPr>
            <a:endParaRPr sz="1400" b="1" i="1">
              <a:solidFill>
                <a:srgbClr val="00B0F0"/>
              </a:solidFill>
            </a:endParaRPr>
          </a:p>
        </p:txBody>
      </p:sp>
      <p:sp>
        <p:nvSpPr>
          <p:cNvPr id="205" name="Google Shape;205;p1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pic>
        <p:nvPicPr>
          <p:cNvPr id="206" name="Google Shape;206;p10"/>
          <p:cNvPicPr preferRelativeResize="0"/>
          <p:nvPr/>
        </p:nvPicPr>
        <p:blipFill rotWithShape="1">
          <a:blip r:embed="rId3">
            <a:alphaModFix/>
          </a:blip>
          <a:srcRect t="18228" b="13832"/>
          <a:stretch/>
        </p:blipFill>
        <p:spPr>
          <a:xfrm>
            <a:off x="3669850" y="618900"/>
            <a:ext cx="2104374" cy="2430024"/>
          </a:xfrm>
          <a:prstGeom prst="rect">
            <a:avLst/>
          </a:prstGeom>
          <a:noFill/>
          <a:ln>
            <a:noFill/>
          </a:ln>
        </p:spPr>
      </p:pic>
      <p:pic>
        <p:nvPicPr>
          <p:cNvPr id="207" name="Google Shape;207;p10"/>
          <p:cNvPicPr preferRelativeResize="0"/>
          <p:nvPr/>
        </p:nvPicPr>
        <p:blipFill>
          <a:blip r:embed="rId4">
            <a:alphaModFix/>
          </a:blip>
          <a:stretch>
            <a:fillRect/>
          </a:stretch>
        </p:blipFill>
        <p:spPr>
          <a:xfrm>
            <a:off x="581700" y="1428575"/>
            <a:ext cx="2213626" cy="1620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b12386d9f2_0_16"/>
          <p:cNvSpPr txBox="1">
            <a:spLocks noGrp="1"/>
          </p:cNvSpPr>
          <p:nvPr>
            <p:ph type="body" idx="1"/>
          </p:nvPr>
        </p:nvSpPr>
        <p:spPr>
          <a:xfrm>
            <a:off x="471500" y="701453"/>
            <a:ext cx="5915100" cy="82209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b="1">
                <a:solidFill>
                  <a:srgbClr val="2F5496"/>
                </a:solidFill>
              </a:rPr>
              <a:t>CAT Social Photos!</a:t>
            </a:r>
            <a:endParaRPr b="1">
              <a:solidFill>
                <a:srgbClr val="2F5496"/>
              </a:solidFill>
            </a:endParaRPr>
          </a:p>
          <a:p>
            <a:pPr marL="0" lvl="0" indent="0" algn="l" rtl="0">
              <a:spcBef>
                <a:spcPts val="750"/>
              </a:spcBef>
              <a:spcAft>
                <a:spcPts val="0"/>
              </a:spcAft>
              <a:buNone/>
            </a:pPr>
            <a:endParaRPr b="1">
              <a:solidFill>
                <a:srgbClr val="2F5496"/>
              </a:solidFill>
            </a:endParaRPr>
          </a:p>
          <a:p>
            <a:pPr marL="0" lvl="0" indent="0" algn="l" rtl="0">
              <a:spcBef>
                <a:spcPts val="750"/>
              </a:spcBef>
              <a:spcAft>
                <a:spcPts val="0"/>
              </a:spcAft>
              <a:buNone/>
            </a:pPr>
            <a:endParaRPr b="1">
              <a:solidFill>
                <a:srgbClr val="2F5496"/>
              </a:solidFill>
            </a:endParaRPr>
          </a:p>
        </p:txBody>
      </p:sp>
      <p:sp>
        <p:nvSpPr>
          <p:cNvPr id="214" name="Google Shape;214;g1b12386d9f2_0_16"/>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pic>
        <p:nvPicPr>
          <p:cNvPr id="215" name="Google Shape;215;g1b12386d9f2_0_16"/>
          <p:cNvPicPr preferRelativeResize="0"/>
          <p:nvPr/>
        </p:nvPicPr>
        <p:blipFill>
          <a:blip r:embed="rId3">
            <a:alphaModFix/>
          </a:blip>
          <a:stretch>
            <a:fillRect/>
          </a:stretch>
        </p:blipFill>
        <p:spPr>
          <a:xfrm>
            <a:off x="584301" y="1291476"/>
            <a:ext cx="2247199" cy="3819551"/>
          </a:xfrm>
          <a:prstGeom prst="rect">
            <a:avLst/>
          </a:prstGeom>
          <a:noFill/>
          <a:ln>
            <a:noFill/>
          </a:ln>
        </p:spPr>
      </p:pic>
      <p:pic>
        <p:nvPicPr>
          <p:cNvPr id="216" name="Google Shape;216;g1b12386d9f2_0_16"/>
          <p:cNvPicPr preferRelativeResize="0"/>
          <p:nvPr/>
        </p:nvPicPr>
        <p:blipFill>
          <a:blip r:embed="rId4">
            <a:alphaModFix/>
          </a:blip>
          <a:stretch>
            <a:fillRect/>
          </a:stretch>
        </p:blipFill>
        <p:spPr>
          <a:xfrm>
            <a:off x="3319101" y="5662153"/>
            <a:ext cx="3067500" cy="2932750"/>
          </a:xfrm>
          <a:prstGeom prst="rect">
            <a:avLst/>
          </a:prstGeom>
          <a:noFill/>
          <a:ln>
            <a:noFill/>
          </a:ln>
        </p:spPr>
      </p:pic>
      <p:pic>
        <p:nvPicPr>
          <p:cNvPr id="217" name="Google Shape;217;g1b12386d9f2_0_16"/>
          <p:cNvPicPr preferRelativeResize="0"/>
          <p:nvPr/>
        </p:nvPicPr>
        <p:blipFill>
          <a:blip r:embed="rId5">
            <a:alphaModFix/>
          </a:blip>
          <a:stretch>
            <a:fillRect/>
          </a:stretch>
        </p:blipFill>
        <p:spPr>
          <a:xfrm>
            <a:off x="3498750" y="1257250"/>
            <a:ext cx="2783973" cy="3711949"/>
          </a:xfrm>
          <a:prstGeom prst="rect">
            <a:avLst/>
          </a:prstGeom>
          <a:noFill/>
          <a:ln>
            <a:noFill/>
          </a:ln>
        </p:spPr>
      </p:pic>
      <p:pic>
        <p:nvPicPr>
          <p:cNvPr id="218" name="Google Shape;218;g1b12386d9f2_0_16"/>
          <p:cNvPicPr preferRelativeResize="0"/>
          <p:nvPr/>
        </p:nvPicPr>
        <p:blipFill>
          <a:blip r:embed="rId6">
            <a:alphaModFix/>
          </a:blip>
          <a:stretch>
            <a:fillRect/>
          </a:stretch>
        </p:blipFill>
        <p:spPr>
          <a:xfrm>
            <a:off x="198438" y="5831371"/>
            <a:ext cx="3018926" cy="2261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b12386d9f2_0_29"/>
          <p:cNvSpPr txBox="1">
            <a:spLocks noGrp="1"/>
          </p:cNvSpPr>
          <p:nvPr>
            <p:ph type="body" idx="1"/>
          </p:nvPr>
        </p:nvSpPr>
        <p:spPr>
          <a:xfrm>
            <a:off x="428725" y="513275"/>
            <a:ext cx="5915100" cy="89223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b="1">
                <a:solidFill>
                  <a:srgbClr val="2F5496"/>
                </a:solidFill>
              </a:rPr>
              <a:t>CAT Social Photos!</a:t>
            </a:r>
            <a:endParaRPr b="1">
              <a:solidFill>
                <a:srgbClr val="2F5496"/>
              </a:solidFill>
            </a:endParaRPr>
          </a:p>
        </p:txBody>
      </p:sp>
      <p:sp>
        <p:nvSpPr>
          <p:cNvPr id="225" name="Google Shape;225;g1b12386d9f2_0_29"/>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pic>
        <p:nvPicPr>
          <p:cNvPr id="226" name="Google Shape;226;g1b12386d9f2_0_29"/>
          <p:cNvPicPr preferRelativeResize="0"/>
          <p:nvPr/>
        </p:nvPicPr>
        <p:blipFill>
          <a:blip r:embed="rId3">
            <a:alphaModFix/>
          </a:blip>
          <a:stretch>
            <a:fillRect/>
          </a:stretch>
        </p:blipFill>
        <p:spPr>
          <a:xfrm>
            <a:off x="547475" y="1267850"/>
            <a:ext cx="1839199" cy="3126098"/>
          </a:xfrm>
          <a:prstGeom prst="rect">
            <a:avLst/>
          </a:prstGeom>
          <a:noFill/>
          <a:ln>
            <a:noFill/>
          </a:ln>
        </p:spPr>
      </p:pic>
      <p:pic>
        <p:nvPicPr>
          <p:cNvPr id="227" name="Google Shape;227;g1b12386d9f2_0_29"/>
          <p:cNvPicPr preferRelativeResize="0"/>
          <p:nvPr/>
        </p:nvPicPr>
        <p:blipFill>
          <a:blip r:embed="rId4">
            <a:alphaModFix/>
          </a:blip>
          <a:stretch>
            <a:fillRect/>
          </a:stretch>
        </p:blipFill>
        <p:spPr>
          <a:xfrm>
            <a:off x="547475" y="5206825"/>
            <a:ext cx="2191599" cy="3725102"/>
          </a:xfrm>
          <a:prstGeom prst="rect">
            <a:avLst/>
          </a:prstGeom>
          <a:noFill/>
          <a:ln>
            <a:noFill/>
          </a:ln>
        </p:spPr>
      </p:pic>
      <p:pic>
        <p:nvPicPr>
          <p:cNvPr id="228" name="Google Shape;228;g1b12386d9f2_0_29"/>
          <p:cNvPicPr preferRelativeResize="0"/>
          <p:nvPr/>
        </p:nvPicPr>
        <p:blipFill>
          <a:blip r:embed="rId5">
            <a:alphaModFix/>
          </a:blip>
          <a:stretch>
            <a:fillRect/>
          </a:stretch>
        </p:blipFill>
        <p:spPr>
          <a:xfrm>
            <a:off x="3490200" y="1216525"/>
            <a:ext cx="2347649" cy="3990298"/>
          </a:xfrm>
          <a:prstGeom prst="rect">
            <a:avLst/>
          </a:prstGeom>
          <a:noFill/>
          <a:ln>
            <a:noFill/>
          </a:ln>
        </p:spPr>
      </p:pic>
      <p:pic>
        <p:nvPicPr>
          <p:cNvPr id="229" name="Google Shape;229;g1b12386d9f2_0_29"/>
          <p:cNvPicPr preferRelativeResize="0"/>
          <p:nvPr/>
        </p:nvPicPr>
        <p:blipFill>
          <a:blip r:embed="rId6">
            <a:alphaModFix/>
          </a:blip>
          <a:stretch>
            <a:fillRect/>
          </a:stretch>
        </p:blipFill>
        <p:spPr>
          <a:xfrm>
            <a:off x="3370422" y="6313163"/>
            <a:ext cx="2737400" cy="2514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b12386d9f2_0_46"/>
          <p:cNvSpPr txBox="1">
            <a:spLocks noGrp="1"/>
          </p:cNvSpPr>
          <p:nvPr>
            <p:ph type="body" idx="1"/>
          </p:nvPr>
        </p:nvSpPr>
        <p:spPr>
          <a:xfrm>
            <a:off x="471500" y="675800"/>
            <a:ext cx="5915100" cy="82467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US" b="1">
                <a:solidFill>
                  <a:srgbClr val="2F5496"/>
                </a:solidFill>
              </a:rPr>
              <a:t>CAT Social Photos!</a:t>
            </a:r>
            <a:endParaRPr b="1">
              <a:solidFill>
                <a:srgbClr val="2F5496"/>
              </a:solidFill>
            </a:endParaRPr>
          </a:p>
        </p:txBody>
      </p:sp>
      <p:sp>
        <p:nvSpPr>
          <p:cNvPr id="236" name="Google Shape;236;g1b12386d9f2_0_46"/>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pic>
        <p:nvPicPr>
          <p:cNvPr id="237" name="Google Shape;237;g1b12386d9f2_0_46"/>
          <p:cNvPicPr preferRelativeResize="0"/>
          <p:nvPr/>
        </p:nvPicPr>
        <p:blipFill>
          <a:blip r:embed="rId3">
            <a:alphaModFix/>
          </a:blip>
          <a:stretch>
            <a:fillRect/>
          </a:stretch>
        </p:blipFill>
        <p:spPr>
          <a:xfrm>
            <a:off x="4030674" y="1352475"/>
            <a:ext cx="2007675" cy="3412506"/>
          </a:xfrm>
          <a:prstGeom prst="rect">
            <a:avLst/>
          </a:prstGeom>
          <a:noFill/>
          <a:ln>
            <a:noFill/>
          </a:ln>
        </p:spPr>
      </p:pic>
      <p:pic>
        <p:nvPicPr>
          <p:cNvPr id="238" name="Google Shape;238;g1b12386d9f2_0_46"/>
          <p:cNvPicPr preferRelativeResize="0"/>
          <p:nvPr/>
        </p:nvPicPr>
        <p:blipFill>
          <a:blip r:embed="rId4">
            <a:alphaModFix/>
          </a:blip>
          <a:stretch>
            <a:fillRect/>
          </a:stretch>
        </p:blipFill>
        <p:spPr>
          <a:xfrm>
            <a:off x="669845" y="1352474"/>
            <a:ext cx="2007675" cy="3412424"/>
          </a:xfrm>
          <a:prstGeom prst="rect">
            <a:avLst/>
          </a:prstGeom>
          <a:noFill/>
          <a:ln>
            <a:noFill/>
          </a:ln>
        </p:spPr>
      </p:pic>
      <p:pic>
        <p:nvPicPr>
          <p:cNvPr id="239" name="Google Shape;239;g1b12386d9f2_0_46"/>
          <p:cNvPicPr preferRelativeResize="0"/>
          <p:nvPr/>
        </p:nvPicPr>
        <p:blipFill>
          <a:blip r:embed="rId5">
            <a:alphaModFix/>
          </a:blip>
          <a:stretch>
            <a:fillRect/>
          </a:stretch>
        </p:blipFill>
        <p:spPr>
          <a:xfrm>
            <a:off x="3763952" y="5485300"/>
            <a:ext cx="2274401" cy="3865774"/>
          </a:xfrm>
          <a:prstGeom prst="rect">
            <a:avLst/>
          </a:prstGeom>
          <a:noFill/>
          <a:ln>
            <a:noFill/>
          </a:ln>
        </p:spPr>
      </p:pic>
      <p:pic>
        <p:nvPicPr>
          <p:cNvPr id="240" name="Google Shape;240;g1b12386d9f2_0_46"/>
          <p:cNvPicPr preferRelativeResize="0"/>
          <p:nvPr/>
        </p:nvPicPr>
        <p:blipFill>
          <a:blip r:embed="rId6">
            <a:alphaModFix/>
          </a:blip>
          <a:stretch>
            <a:fillRect/>
          </a:stretch>
        </p:blipFill>
        <p:spPr>
          <a:xfrm>
            <a:off x="419175" y="6259850"/>
            <a:ext cx="3082526" cy="20550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txBox="1">
            <a:spLocks noGrp="1"/>
          </p:cNvSpPr>
          <p:nvPr>
            <p:ph type="body" idx="1"/>
          </p:nvPr>
        </p:nvSpPr>
        <p:spPr>
          <a:xfrm>
            <a:off x="471488" y="961901"/>
            <a:ext cx="5915025" cy="796038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2F5496"/>
              </a:buClr>
              <a:buSzPts val="2400"/>
              <a:buNone/>
            </a:pPr>
            <a:r>
              <a:rPr lang="en-US" sz="2400" b="1" dirty="0">
                <a:solidFill>
                  <a:srgbClr val="2F5496"/>
                </a:solidFill>
                <a:latin typeface="Calibri"/>
                <a:ea typeface="Calibri"/>
                <a:cs typeface="Calibri"/>
                <a:sym typeface="Calibri"/>
              </a:rPr>
              <a:t>ISRA updates </a:t>
            </a:r>
            <a:endParaRPr sz="2400" b="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endParaRPr sz="1400" b="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r>
              <a:rPr lang="en-US" sz="1400" b="1" i="1" dirty="0">
                <a:solidFill>
                  <a:srgbClr val="00B0F0"/>
                </a:solidFill>
                <a:latin typeface="Calibri"/>
                <a:ea typeface="Calibri"/>
                <a:cs typeface="Calibri"/>
                <a:sym typeface="Calibri"/>
              </a:rPr>
              <a:t>Dr. </a:t>
            </a:r>
            <a:r>
              <a:rPr lang="en-US" sz="1400" b="1" i="1" dirty="0">
                <a:solidFill>
                  <a:srgbClr val="00B0F0"/>
                </a:solidFill>
              </a:rPr>
              <a:t>Colleen Harnett</a:t>
            </a:r>
          </a:p>
          <a:p>
            <a:pPr marL="0" lvl="0" indent="0" algn="l" rtl="0">
              <a:lnSpc>
                <a:spcPct val="90000"/>
              </a:lnSpc>
              <a:spcBef>
                <a:spcPts val="0"/>
              </a:spcBef>
              <a:spcAft>
                <a:spcPts val="0"/>
              </a:spcAft>
              <a:buClr>
                <a:srgbClr val="00B0F0"/>
              </a:buClr>
              <a:buSzPts val="1400"/>
              <a:buNone/>
            </a:pPr>
            <a:r>
              <a:rPr lang="en-US" sz="1400" b="1" i="1" dirty="0">
                <a:solidFill>
                  <a:srgbClr val="00B0F0"/>
                </a:solidFill>
                <a:latin typeface="Calibri"/>
                <a:ea typeface="Calibri"/>
                <a:cs typeface="Calibri"/>
                <a:sym typeface="Calibri"/>
              </a:rPr>
              <a:t>SAT 6 MMUH </a:t>
            </a:r>
            <a:endParaRPr sz="1400" b="1" i="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endParaRPr sz="1400" b="1" i="1" dirty="0">
              <a:solidFill>
                <a:srgbClr val="00B0F0"/>
              </a:solidFill>
            </a:endParaRPr>
          </a:p>
          <a:p>
            <a:pPr marL="0" lvl="0" indent="0" algn="just" rtl="0">
              <a:lnSpc>
                <a:spcPct val="115000"/>
              </a:lnSpc>
              <a:spcBef>
                <a:spcPts val="1200"/>
              </a:spcBef>
              <a:spcAft>
                <a:spcPts val="0"/>
              </a:spcAft>
              <a:buClr>
                <a:schemeClr val="dk1"/>
              </a:buClr>
              <a:buSzPts val="1100"/>
              <a:buFont typeface="Arial"/>
              <a:buNone/>
            </a:pPr>
            <a:r>
              <a:rPr lang="en-US" sz="1400" dirty="0"/>
              <a:t>ISRA wish you all a very Happy Christmas and we take this opportunity to thank you for all the support in 2022! It was a great year with lots of events and we have another busy year planned for 2023. We look forward to seeing you all again at our annual update day, foundation courses and our annual workshop at the CAI congress in May.</a:t>
            </a:r>
            <a:endParaRPr sz="1400" dirty="0"/>
          </a:p>
          <a:p>
            <a:pPr marL="0" lvl="0" indent="0" algn="just" rtl="0">
              <a:lnSpc>
                <a:spcPct val="115000"/>
              </a:lnSpc>
              <a:spcBef>
                <a:spcPts val="1200"/>
              </a:spcBef>
              <a:spcAft>
                <a:spcPts val="0"/>
              </a:spcAft>
              <a:buClr>
                <a:schemeClr val="dk1"/>
              </a:buClr>
              <a:buSzPts val="1100"/>
              <a:buFont typeface="Arial"/>
              <a:buNone/>
            </a:pPr>
            <a:r>
              <a:rPr lang="en-US" sz="1400" dirty="0"/>
              <a:t>EDRA is always a popular exam for trainees and both part 1 and part 2 will likely take place around the ESRA 6</a:t>
            </a:r>
            <a:r>
              <a:rPr lang="en-US" sz="1400" baseline="30000" dirty="0"/>
              <a:t>th</a:t>
            </a:r>
            <a:r>
              <a:rPr lang="en-US" sz="1400" dirty="0"/>
              <a:t> World Congress on Regional </a:t>
            </a:r>
            <a:r>
              <a:rPr lang="en-US" sz="1400" dirty="0" err="1"/>
              <a:t>Anaesthesia</a:t>
            </a:r>
            <a:r>
              <a:rPr lang="en-US" sz="1400" dirty="0"/>
              <a:t> and Pain Medicine in Paris 6th-9th September. In preparation for this, ISRA will run a prep course in early August. This course is essential for anyone sitting the exams and dates will be released soon.</a:t>
            </a:r>
            <a:endParaRPr sz="1400" dirty="0"/>
          </a:p>
          <a:p>
            <a:pPr marL="0" lvl="0" indent="0" algn="just" rtl="0">
              <a:lnSpc>
                <a:spcPct val="115000"/>
              </a:lnSpc>
              <a:spcBef>
                <a:spcPts val="1200"/>
              </a:spcBef>
              <a:spcAft>
                <a:spcPts val="0"/>
              </a:spcAft>
              <a:buClr>
                <a:schemeClr val="dk1"/>
              </a:buClr>
              <a:buSzPts val="1100"/>
              <a:buFont typeface="Arial"/>
              <a:buNone/>
            </a:pPr>
            <a:r>
              <a:rPr lang="en-US" sz="1400" dirty="0"/>
              <a:t>As your ISRA trainee rep please contact me if you have any questions about regional </a:t>
            </a:r>
            <a:r>
              <a:rPr lang="en-US" sz="1400" dirty="0" err="1"/>
              <a:t>anaesthesia</a:t>
            </a:r>
            <a:r>
              <a:rPr lang="en-US" sz="1400" dirty="0"/>
              <a:t>, events we will be running or chats about regional in general.</a:t>
            </a:r>
            <a:endParaRPr sz="1400" dirty="0"/>
          </a:p>
          <a:p>
            <a:pPr marL="0" lvl="0" indent="0" algn="just" rtl="0">
              <a:lnSpc>
                <a:spcPct val="115000"/>
              </a:lnSpc>
              <a:spcBef>
                <a:spcPts val="1200"/>
              </a:spcBef>
              <a:spcAft>
                <a:spcPts val="0"/>
              </a:spcAft>
              <a:buClr>
                <a:schemeClr val="dk1"/>
              </a:buClr>
              <a:buSzPts val="1100"/>
              <a:buFont typeface="Arial"/>
              <a:buNone/>
            </a:pPr>
            <a:r>
              <a:rPr lang="en-US" sz="1400" dirty="0"/>
              <a:t>Do follow us on Facebook www.facebook.com/israireland and twitter @ISRA_Ireland so that you don’t miss out on any event.</a:t>
            </a:r>
            <a:endParaRPr sz="1400" dirty="0"/>
          </a:p>
          <a:p>
            <a:pPr marL="0" lvl="0" indent="0" algn="just" rtl="0">
              <a:lnSpc>
                <a:spcPct val="115000"/>
              </a:lnSpc>
              <a:spcBef>
                <a:spcPts val="1200"/>
              </a:spcBef>
              <a:spcAft>
                <a:spcPts val="0"/>
              </a:spcAft>
              <a:buClr>
                <a:schemeClr val="dk1"/>
              </a:buClr>
              <a:buSzPts val="1100"/>
              <a:buFont typeface="Arial"/>
              <a:buNone/>
            </a:pPr>
            <a:r>
              <a:rPr lang="en-US" sz="1400" dirty="0"/>
              <a:t>Lastly, be sure to sign up as an ISRA member for 2023 through the college website or at</a:t>
            </a:r>
            <a:r>
              <a:rPr lang="en-US" sz="1400" dirty="0">
                <a:uFill>
                  <a:noFill/>
                </a:uFill>
                <a:hlinkClick r:id="rId3"/>
              </a:rPr>
              <a:t> </a:t>
            </a:r>
            <a:r>
              <a:rPr lang="en-US" sz="1400" u="sng" dirty="0">
                <a:solidFill>
                  <a:schemeClr val="hlink"/>
                </a:solidFill>
                <a:hlinkClick r:id="rId3"/>
              </a:rPr>
              <a:t>www.isra.ie</a:t>
            </a:r>
            <a:r>
              <a:rPr lang="en-US" sz="1400" dirty="0"/>
              <a:t> . Membership not only gives you a lower fee admission for ISRA events but also automatically makes you an ESRA member so that you can view academic material and attend ESRA events as well. Looking forward to seeing you all in 2023!</a:t>
            </a:r>
            <a:endParaRPr sz="1400" dirty="0"/>
          </a:p>
          <a:p>
            <a:pPr marL="0" lvl="0" indent="0" algn="l" rtl="0">
              <a:lnSpc>
                <a:spcPct val="90000"/>
              </a:lnSpc>
              <a:spcBef>
                <a:spcPts val="1200"/>
              </a:spcBef>
              <a:spcAft>
                <a:spcPts val="0"/>
              </a:spcAft>
              <a:buClr>
                <a:srgbClr val="00B0F0"/>
              </a:buClr>
              <a:buSzPts val="1400"/>
              <a:buNone/>
            </a:pPr>
            <a:br>
              <a:rPr lang="en-US" sz="1400" b="1" i="1" dirty="0">
                <a:solidFill>
                  <a:srgbClr val="00B0F0"/>
                </a:solidFill>
                <a:latin typeface="Calibri"/>
                <a:ea typeface="Calibri"/>
                <a:cs typeface="Calibri"/>
                <a:sym typeface="Calibri"/>
              </a:rPr>
            </a:br>
            <a:r>
              <a:rPr lang="en-US" sz="1400" b="1" dirty="0">
                <a:solidFill>
                  <a:srgbClr val="00B0F0"/>
                </a:solidFill>
                <a:latin typeface="Arial"/>
                <a:ea typeface="Arial"/>
                <a:cs typeface="Arial"/>
                <a:sym typeface="Arial"/>
              </a:rPr>
              <a:t>Dates for your diary:</a:t>
            </a:r>
            <a:endParaRPr sz="1400" b="1" dirty="0">
              <a:solidFill>
                <a:srgbClr val="00B0F0"/>
              </a:solidFill>
              <a:latin typeface="Arial"/>
              <a:ea typeface="Arial"/>
              <a:cs typeface="Arial"/>
              <a:sym typeface="Arial"/>
            </a:endParaRPr>
          </a:p>
          <a:p>
            <a:pPr marL="457200" lvl="0" indent="-317500" algn="l" rtl="0">
              <a:lnSpc>
                <a:spcPct val="115000"/>
              </a:lnSpc>
              <a:spcBef>
                <a:spcPts val="1200"/>
              </a:spcBef>
              <a:spcAft>
                <a:spcPts val="0"/>
              </a:spcAft>
              <a:buClr>
                <a:srgbClr val="00B0F0"/>
              </a:buClr>
              <a:buSzPts val="1400"/>
              <a:buFont typeface="Calibri"/>
              <a:buChar char="•"/>
            </a:pPr>
            <a:r>
              <a:rPr lang="en-US" sz="1400" dirty="0">
                <a:solidFill>
                  <a:srgbClr val="00B0F0"/>
                </a:solidFill>
              </a:rPr>
              <a:t>March 10</a:t>
            </a:r>
            <a:r>
              <a:rPr lang="en-US" sz="1400" baseline="30000" dirty="0">
                <a:solidFill>
                  <a:srgbClr val="00B0F0"/>
                </a:solidFill>
              </a:rPr>
              <a:t>th</a:t>
            </a:r>
            <a:r>
              <a:rPr lang="en-US" sz="1400" dirty="0">
                <a:solidFill>
                  <a:srgbClr val="00B0F0"/>
                </a:solidFill>
              </a:rPr>
              <a:t> – ISRA Update Day</a:t>
            </a:r>
            <a:endParaRPr sz="1400" dirty="0">
              <a:solidFill>
                <a:srgbClr val="00B0F0"/>
              </a:solidFill>
            </a:endParaRPr>
          </a:p>
          <a:p>
            <a:pPr marL="457200" lvl="0" indent="-317500" algn="l" rtl="0">
              <a:lnSpc>
                <a:spcPct val="115000"/>
              </a:lnSpc>
              <a:spcBef>
                <a:spcPts val="0"/>
              </a:spcBef>
              <a:spcAft>
                <a:spcPts val="0"/>
              </a:spcAft>
              <a:buClr>
                <a:srgbClr val="00B0F0"/>
              </a:buClr>
              <a:buSzPts val="1400"/>
              <a:buFont typeface="Calibri"/>
              <a:buChar char="•"/>
            </a:pPr>
            <a:r>
              <a:rPr lang="en-US" sz="1400" dirty="0">
                <a:solidFill>
                  <a:srgbClr val="00B0F0"/>
                </a:solidFill>
              </a:rPr>
              <a:t>ISRA workshop at CAI congress</a:t>
            </a:r>
            <a:endParaRPr sz="1400" dirty="0">
              <a:solidFill>
                <a:srgbClr val="00B0F0"/>
              </a:solidFill>
            </a:endParaRPr>
          </a:p>
          <a:p>
            <a:pPr marL="457200" lvl="0" indent="-317500" algn="l" rtl="0">
              <a:lnSpc>
                <a:spcPct val="115000"/>
              </a:lnSpc>
              <a:spcBef>
                <a:spcPts val="0"/>
              </a:spcBef>
              <a:spcAft>
                <a:spcPts val="0"/>
              </a:spcAft>
              <a:buClr>
                <a:srgbClr val="00B0F0"/>
              </a:buClr>
              <a:buSzPts val="1400"/>
              <a:buFont typeface="Calibri"/>
              <a:buChar char="•"/>
            </a:pPr>
            <a:r>
              <a:rPr lang="en-US" sz="1400" dirty="0">
                <a:solidFill>
                  <a:srgbClr val="00B0F0"/>
                </a:solidFill>
              </a:rPr>
              <a:t>Early August – EDRA prep course</a:t>
            </a:r>
            <a:endParaRPr sz="1400" dirty="0">
              <a:solidFill>
                <a:srgbClr val="00B0F0"/>
              </a:solidFill>
            </a:endParaRPr>
          </a:p>
          <a:p>
            <a:pPr marL="0" lvl="0" indent="0" algn="l" rtl="0">
              <a:lnSpc>
                <a:spcPct val="90000"/>
              </a:lnSpc>
              <a:spcBef>
                <a:spcPts val="1200"/>
              </a:spcBef>
              <a:spcAft>
                <a:spcPts val="0"/>
              </a:spcAft>
              <a:buClr>
                <a:srgbClr val="00B0F0"/>
              </a:buClr>
              <a:buSzPts val="1400"/>
              <a:buNone/>
            </a:pPr>
            <a:endParaRPr sz="1400" b="1" i="1" dirty="0">
              <a:solidFill>
                <a:srgbClr val="00B0F0"/>
              </a:solidFill>
            </a:endParaRPr>
          </a:p>
        </p:txBody>
      </p:sp>
      <p:sp>
        <p:nvSpPr>
          <p:cNvPr id="246" name="Google Shape;246;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
          <p:cNvSpPr txBox="1">
            <a:spLocks noGrp="1"/>
          </p:cNvSpPr>
          <p:nvPr>
            <p:ph type="body" idx="1"/>
          </p:nvPr>
        </p:nvSpPr>
        <p:spPr>
          <a:xfrm>
            <a:off x="471488" y="1041400"/>
            <a:ext cx="5915100" cy="788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5496"/>
              </a:buClr>
              <a:buSzPts val="2800"/>
              <a:buNone/>
            </a:pPr>
            <a:r>
              <a:rPr lang="en-US" sz="2800" b="1" dirty="0">
                <a:solidFill>
                  <a:srgbClr val="2F5496"/>
                </a:solidFill>
              </a:rPr>
              <a:t>CONTENTS</a:t>
            </a:r>
            <a:endParaRPr dirty="0"/>
          </a:p>
          <a:p>
            <a:pPr marL="0" lvl="0" indent="0" algn="l" rtl="0">
              <a:lnSpc>
                <a:spcPct val="90000"/>
              </a:lnSpc>
              <a:spcBef>
                <a:spcPts val="750"/>
              </a:spcBef>
              <a:spcAft>
                <a:spcPts val="0"/>
              </a:spcAft>
              <a:buClr>
                <a:schemeClr val="dk1"/>
              </a:buClr>
              <a:buSzPts val="2100"/>
              <a:buNone/>
            </a:pPr>
            <a:endParaRPr b="1" dirty="0">
              <a:solidFill>
                <a:srgbClr val="2F5496"/>
              </a:solidFill>
            </a:endParaRPr>
          </a:p>
          <a:p>
            <a:pPr marL="0" lvl="0" indent="0" algn="l" rtl="0">
              <a:lnSpc>
                <a:spcPct val="90000"/>
              </a:lnSpc>
              <a:spcBef>
                <a:spcPts val="750"/>
              </a:spcBef>
              <a:spcAft>
                <a:spcPts val="0"/>
              </a:spcAft>
              <a:buClr>
                <a:srgbClr val="00B0F0"/>
              </a:buClr>
              <a:buSzPts val="1600"/>
              <a:buNone/>
            </a:pPr>
            <a:r>
              <a:rPr lang="en-US" sz="1600" b="1" dirty="0">
                <a:solidFill>
                  <a:srgbClr val="00B0F0"/>
                </a:solidFill>
              </a:rPr>
              <a:t>Editor’s Note				Page 3 </a:t>
            </a:r>
            <a:endParaRPr dirty="0"/>
          </a:p>
          <a:p>
            <a:pPr marL="0" lvl="0" indent="0" algn="l" rtl="0">
              <a:lnSpc>
                <a:spcPct val="90000"/>
              </a:lnSpc>
              <a:spcBef>
                <a:spcPts val="750"/>
              </a:spcBef>
              <a:spcAft>
                <a:spcPts val="0"/>
              </a:spcAft>
              <a:buClr>
                <a:srgbClr val="00B0F0"/>
              </a:buClr>
              <a:buSzPts val="1600"/>
              <a:buNone/>
            </a:pPr>
            <a:r>
              <a:rPr lang="en-US" sz="1600" b="1" dirty="0">
                <a:solidFill>
                  <a:srgbClr val="00B0F0"/>
                </a:solidFill>
              </a:rPr>
              <a:t>SAT 7 					Page 4</a:t>
            </a:r>
            <a:endParaRPr sz="1600" b="1" dirty="0">
              <a:solidFill>
                <a:srgbClr val="00B0F0"/>
              </a:solidFill>
            </a:endParaRPr>
          </a:p>
          <a:p>
            <a:pPr marL="0" lvl="0" indent="0" algn="l" rtl="0">
              <a:spcBef>
                <a:spcPts val="750"/>
              </a:spcBef>
              <a:spcAft>
                <a:spcPts val="0"/>
              </a:spcAft>
              <a:buClr>
                <a:srgbClr val="00B0F0"/>
              </a:buClr>
              <a:buSzPts val="1600"/>
              <a:buNone/>
            </a:pPr>
            <a:r>
              <a:rPr lang="en-US" sz="1600" b="1" dirty="0">
                <a:solidFill>
                  <a:srgbClr val="00B0F0"/>
                </a:solidFill>
              </a:rPr>
              <a:t>Postgraduate education 			Page 6</a:t>
            </a:r>
            <a:endParaRPr dirty="0"/>
          </a:p>
          <a:p>
            <a:pPr marL="0" lvl="0" indent="0" algn="l" rtl="0">
              <a:spcBef>
                <a:spcPts val="750"/>
              </a:spcBef>
              <a:spcAft>
                <a:spcPts val="0"/>
              </a:spcAft>
              <a:buClr>
                <a:srgbClr val="00B0F0"/>
              </a:buClr>
              <a:buSzPts val="1600"/>
              <a:buNone/>
            </a:pPr>
            <a:r>
              <a:rPr lang="en-US" sz="1600" b="1" dirty="0">
                <a:solidFill>
                  <a:srgbClr val="00B0F0"/>
                </a:solidFill>
              </a:rPr>
              <a:t>Volunteering with Global Emergency Care Skills	Page 9</a:t>
            </a:r>
            <a:endParaRPr dirty="0"/>
          </a:p>
          <a:p>
            <a:pPr marL="0" lvl="0" indent="0" algn="l" rtl="0">
              <a:lnSpc>
                <a:spcPct val="90000"/>
              </a:lnSpc>
              <a:spcBef>
                <a:spcPts val="750"/>
              </a:spcBef>
              <a:spcAft>
                <a:spcPts val="0"/>
              </a:spcAft>
              <a:buClr>
                <a:srgbClr val="00B0F0"/>
              </a:buClr>
              <a:buSzPts val="1600"/>
              <a:buNone/>
            </a:pPr>
            <a:r>
              <a:rPr lang="en-US" sz="1600" b="1" dirty="0">
                <a:solidFill>
                  <a:srgbClr val="00B0F0"/>
                </a:solidFill>
              </a:rPr>
              <a:t>CAT Social  				Page 15</a:t>
            </a:r>
            <a:endParaRPr sz="1600" b="1" dirty="0">
              <a:solidFill>
                <a:srgbClr val="00B0F0"/>
              </a:solidFill>
            </a:endParaRPr>
          </a:p>
          <a:p>
            <a:pPr marL="0" lvl="0" indent="0" algn="l" rtl="0">
              <a:spcBef>
                <a:spcPts val="750"/>
              </a:spcBef>
              <a:spcAft>
                <a:spcPts val="0"/>
              </a:spcAft>
              <a:buClr>
                <a:srgbClr val="00B0F0"/>
              </a:buClr>
              <a:buSzPts val="1600"/>
              <a:buNone/>
            </a:pPr>
            <a:r>
              <a:rPr lang="en-US" sz="1600" b="1" dirty="0">
                <a:solidFill>
                  <a:srgbClr val="00B0F0"/>
                </a:solidFill>
              </a:rPr>
              <a:t>ISRA updates 				Page 19</a:t>
            </a:r>
            <a:endParaRPr sz="1600" b="1" dirty="0">
              <a:solidFill>
                <a:srgbClr val="00B0F0"/>
              </a:solidFill>
            </a:endParaRPr>
          </a:p>
          <a:p>
            <a:pPr marL="0" lvl="0" indent="0" algn="l" rtl="0">
              <a:lnSpc>
                <a:spcPct val="90000"/>
              </a:lnSpc>
              <a:spcBef>
                <a:spcPts val="750"/>
              </a:spcBef>
              <a:spcAft>
                <a:spcPts val="0"/>
              </a:spcAft>
              <a:buClr>
                <a:srgbClr val="00B0F0"/>
              </a:buClr>
              <a:buSzPts val="1600"/>
              <a:buNone/>
            </a:pPr>
            <a:r>
              <a:rPr lang="en-US" sz="1600" b="1" dirty="0">
                <a:solidFill>
                  <a:srgbClr val="00B0F0"/>
                </a:solidFill>
              </a:rPr>
              <a:t>LAT news 					Page 20</a:t>
            </a:r>
          </a:p>
          <a:p>
            <a:pPr marL="0" lvl="0" indent="0" algn="l" rtl="0">
              <a:lnSpc>
                <a:spcPct val="90000"/>
              </a:lnSpc>
              <a:spcBef>
                <a:spcPts val="750"/>
              </a:spcBef>
              <a:spcAft>
                <a:spcPts val="0"/>
              </a:spcAft>
              <a:buClr>
                <a:srgbClr val="00B0F0"/>
              </a:buClr>
              <a:buSzPts val="1600"/>
              <a:buNone/>
            </a:pPr>
            <a:r>
              <a:rPr lang="en-US" sz="1600" b="1" dirty="0">
                <a:solidFill>
                  <a:srgbClr val="00B0F0"/>
                </a:solidFill>
              </a:rPr>
              <a:t>e-LA RCOA					Page 22</a:t>
            </a:r>
            <a:endParaRPr sz="1600" b="1" dirty="0">
              <a:solidFill>
                <a:srgbClr val="00B0F0"/>
              </a:solidFill>
            </a:endParaRPr>
          </a:p>
          <a:p>
            <a:pPr marL="0" lvl="0" indent="0" algn="l" rtl="0">
              <a:lnSpc>
                <a:spcPct val="90000"/>
              </a:lnSpc>
              <a:spcBef>
                <a:spcPts val="750"/>
              </a:spcBef>
              <a:spcAft>
                <a:spcPts val="0"/>
              </a:spcAft>
              <a:buClr>
                <a:srgbClr val="00B0F0"/>
              </a:buClr>
              <a:buSzPts val="1600"/>
              <a:buNone/>
            </a:pPr>
            <a:r>
              <a:rPr lang="en-US" sz="1600" b="1" dirty="0">
                <a:solidFill>
                  <a:srgbClr val="00B0F0"/>
                </a:solidFill>
              </a:rPr>
              <a:t>GASOC updates				Page 23</a:t>
            </a:r>
            <a:endParaRPr sz="1600" b="1" dirty="0">
              <a:solidFill>
                <a:srgbClr val="00B0F0"/>
              </a:solidFill>
            </a:endParaRPr>
          </a:p>
          <a:p>
            <a:pPr marL="0" lvl="0" indent="0" algn="l" rtl="0">
              <a:lnSpc>
                <a:spcPct val="90000"/>
              </a:lnSpc>
              <a:spcBef>
                <a:spcPts val="750"/>
              </a:spcBef>
              <a:spcAft>
                <a:spcPts val="0"/>
              </a:spcAft>
              <a:buClr>
                <a:srgbClr val="00B0F0"/>
              </a:buClr>
              <a:buSzPts val="1600"/>
              <a:buNone/>
            </a:pPr>
            <a:r>
              <a:rPr lang="en-US" sz="1600" b="1" dirty="0">
                <a:solidFill>
                  <a:srgbClr val="00B0F0"/>
                </a:solidFill>
              </a:rPr>
              <a:t>Support services				Page 24</a:t>
            </a:r>
            <a:endParaRPr b="1" dirty="0"/>
          </a:p>
          <a:p>
            <a:pPr marL="0" lvl="0" indent="0" algn="l" rtl="0">
              <a:lnSpc>
                <a:spcPct val="90000"/>
              </a:lnSpc>
              <a:spcBef>
                <a:spcPts val="750"/>
              </a:spcBef>
              <a:spcAft>
                <a:spcPts val="0"/>
              </a:spcAft>
              <a:buClr>
                <a:srgbClr val="00B0F0"/>
              </a:buClr>
              <a:buSzPts val="1600"/>
              <a:buNone/>
            </a:pPr>
            <a:r>
              <a:rPr lang="en-US" sz="1600" i="1" dirty="0">
                <a:solidFill>
                  <a:srgbClr val="00B0F0"/>
                </a:solidFill>
              </a:rPr>
              <a:t>	</a:t>
            </a:r>
            <a:r>
              <a:rPr lang="en-US" sz="1400" i="1" dirty="0">
                <a:solidFill>
                  <a:srgbClr val="00B0F0"/>
                </a:solidFill>
              </a:rPr>
              <a:t>Available Resources</a:t>
            </a:r>
            <a:endParaRPr dirty="0"/>
          </a:p>
          <a:p>
            <a:pPr marL="0" lvl="0" indent="0" algn="l" rtl="0">
              <a:lnSpc>
                <a:spcPct val="90000"/>
              </a:lnSpc>
              <a:spcBef>
                <a:spcPts val="750"/>
              </a:spcBef>
              <a:spcAft>
                <a:spcPts val="0"/>
              </a:spcAft>
              <a:buClr>
                <a:srgbClr val="00B0F0"/>
              </a:buClr>
              <a:buSzPts val="1400"/>
              <a:buNone/>
            </a:pPr>
            <a:r>
              <a:rPr lang="en-US" sz="1400" i="1" dirty="0">
                <a:solidFill>
                  <a:srgbClr val="00B0F0"/>
                </a:solidFill>
              </a:rPr>
              <a:t>	Wellbeing Resources</a:t>
            </a:r>
            <a:endParaRPr sz="1400" dirty="0">
              <a:solidFill>
                <a:srgbClr val="00B0F0"/>
              </a:solidFill>
            </a:endParaRPr>
          </a:p>
          <a:p>
            <a:pPr marL="0" lvl="0" indent="0" algn="l" rtl="0">
              <a:lnSpc>
                <a:spcPct val="90000"/>
              </a:lnSpc>
              <a:spcBef>
                <a:spcPts val="750"/>
              </a:spcBef>
              <a:spcAft>
                <a:spcPts val="0"/>
              </a:spcAft>
              <a:buClr>
                <a:srgbClr val="00B0F0"/>
              </a:buClr>
              <a:buSzPts val="1600"/>
              <a:buNone/>
            </a:pPr>
            <a:r>
              <a:rPr lang="en-US" sz="1600" b="1" dirty="0">
                <a:solidFill>
                  <a:srgbClr val="00B0F0"/>
                </a:solidFill>
              </a:rPr>
              <a:t>Dates for your Diary				Page 26</a:t>
            </a:r>
            <a:endParaRPr sz="1600" b="1" dirty="0">
              <a:solidFill>
                <a:srgbClr val="00B0F0"/>
              </a:solidFill>
            </a:endParaRPr>
          </a:p>
          <a:p>
            <a:pPr marL="457200" lvl="0" indent="0" algn="l" rtl="0">
              <a:lnSpc>
                <a:spcPct val="90000"/>
              </a:lnSpc>
              <a:spcBef>
                <a:spcPts val="750"/>
              </a:spcBef>
              <a:spcAft>
                <a:spcPts val="0"/>
              </a:spcAft>
              <a:buNone/>
            </a:pPr>
            <a:r>
              <a:rPr lang="en-US" sz="1500" i="1" dirty="0">
                <a:solidFill>
                  <a:srgbClr val="00B0F0"/>
                </a:solidFill>
              </a:rPr>
              <a:t>	Exams</a:t>
            </a:r>
            <a:r>
              <a:rPr lang="en-US" sz="1600" b="1" dirty="0">
                <a:solidFill>
                  <a:srgbClr val="00B0F0"/>
                </a:solidFill>
              </a:rPr>
              <a:t>				Page 28</a:t>
            </a:r>
            <a:br>
              <a:rPr lang="en-US" sz="1600" b="1" dirty="0">
                <a:solidFill>
                  <a:srgbClr val="00B0F0"/>
                </a:solidFill>
              </a:rPr>
            </a:br>
            <a:endParaRPr dirty="0"/>
          </a:p>
          <a:p>
            <a:pPr marL="0" lvl="0" indent="0" algn="l" rtl="0">
              <a:lnSpc>
                <a:spcPct val="90000"/>
              </a:lnSpc>
              <a:spcBef>
                <a:spcPts val="750"/>
              </a:spcBef>
              <a:spcAft>
                <a:spcPts val="0"/>
              </a:spcAft>
              <a:buClr>
                <a:srgbClr val="00B0F0"/>
              </a:buClr>
              <a:buSzPts val="2000"/>
              <a:buNone/>
            </a:pPr>
            <a:r>
              <a:rPr lang="en-US" sz="2000" dirty="0">
                <a:solidFill>
                  <a:srgbClr val="00B0F0"/>
                </a:solidFill>
              </a:rPr>
              <a:t>	</a:t>
            </a:r>
            <a:endParaRPr dirty="0"/>
          </a:p>
          <a:p>
            <a:pPr marL="0" lvl="0" indent="0" algn="l" rtl="0">
              <a:lnSpc>
                <a:spcPct val="90000"/>
              </a:lnSpc>
              <a:spcBef>
                <a:spcPts val="750"/>
              </a:spcBef>
              <a:spcAft>
                <a:spcPts val="0"/>
              </a:spcAft>
              <a:buClr>
                <a:schemeClr val="dk1"/>
              </a:buClr>
              <a:buSzPts val="2100"/>
              <a:buNone/>
            </a:pPr>
            <a:endParaRPr b="1" dirty="0">
              <a:solidFill>
                <a:schemeClr val="accent1"/>
              </a:solidFill>
            </a:endParaRPr>
          </a:p>
        </p:txBody>
      </p:sp>
      <p:sp>
        <p:nvSpPr>
          <p:cNvPr id="103" name="Google Shape;103;p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104" name="Google Shape;104;p2"/>
          <p:cNvPicPr preferRelativeResize="0"/>
          <p:nvPr/>
        </p:nvPicPr>
        <p:blipFill>
          <a:blip r:embed="rId3">
            <a:alphaModFix/>
          </a:blip>
          <a:stretch>
            <a:fillRect/>
          </a:stretch>
        </p:blipFill>
        <p:spPr>
          <a:xfrm>
            <a:off x="3722103" y="6916753"/>
            <a:ext cx="2893425" cy="2464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2"/>
          <p:cNvSpPr txBox="1">
            <a:spLocks noGrp="1"/>
          </p:cNvSpPr>
          <p:nvPr>
            <p:ph type="body" idx="1"/>
          </p:nvPr>
        </p:nvSpPr>
        <p:spPr>
          <a:xfrm>
            <a:off x="471500" y="385050"/>
            <a:ext cx="5915100" cy="89973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Clr>
                <a:srgbClr val="2F5496"/>
              </a:buClr>
              <a:buSzPct val="25130"/>
              <a:buNone/>
            </a:pPr>
            <a:r>
              <a:rPr lang="en-US" sz="9550" b="1" dirty="0">
                <a:solidFill>
                  <a:srgbClr val="2F5496"/>
                </a:solidFill>
                <a:latin typeface="Calibri"/>
                <a:ea typeface="Calibri"/>
                <a:cs typeface="Calibri"/>
                <a:sym typeface="Calibri"/>
              </a:rPr>
              <a:t>LAT News</a:t>
            </a:r>
            <a:endParaRPr lang="en-IE" sz="9550" b="1" dirty="0">
              <a:solidFill>
                <a:srgbClr val="2F5496"/>
              </a:solidFill>
              <a:latin typeface="Calibri"/>
              <a:ea typeface="Calibri"/>
              <a:cs typeface="Calibri"/>
              <a:sym typeface="Calibri"/>
            </a:endParaRPr>
          </a:p>
          <a:p>
            <a:pPr marL="0" lvl="0" indent="0" algn="l" rtl="0">
              <a:lnSpc>
                <a:spcPct val="90000"/>
              </a:lnSpc>
              <a:spcBef>
                <a:spcPts val="0"/>
              </a:spcBef>
              <a:spcAft>
                <a:spcPts val="0"/>
              </a:spcAft>
              <a:buClr>
                <a:srgbClr val="2F5496"/>
              </a:buClr>
              <a:buSzPct val="100000"/>
              <a:buNone/>
            </a:pPr>
            <a:endParaRPr lang="en-IE" sz="2400" b="1" dirty="0">
              <a:solidFill>
                <a:srgbClr val="2F5496"/>
              </a:solidFill>
            </a:endParaRPr>
          </a:p>
          <a:p>
            <a:pPr marL="0" lvl="0" indent="0" algn="l" rtl="0">
              <a:spcBef>
                <a:spcPts val="0"/>
              </a:spcBef>
              <a:spcAft>
                <a:spcPts val="0"/>
              </a:spcAft>
              <a:buClr>
                <a:srgbClr val="00B0F0"/>
              </a:buClr>
              <a:buSzPts val="350"/>
              <a:buFont typeface="Arial"/>
              <a:buNone/>
            </a:pPr>
            <a:r>
              <a:rPr lang="en-US" sz="6400" b="1" i="1" dirty="0">
                <a:solidFill>
                  <a:srgbClr val="00B0F0"/>
                </a:solidFill>
              </a:rPr>
              <a:t>Dr. Maeve O’Brien </a:t>
            </a:r>
            <a:br>
              <a:rPr lang="en-US" sz="6400" b="1" i="1" dirty="0">
                <a:solidFill>
                  <a:srgbClr val="00B0F0"/>
                </a:solidFill>
              </a:rPr>
            </a:br>
            <a:r>
              <a:rPr lang="en-US" sz="6400" b="1" i="1" dirty="0">
                <a:solidFill>
                  <a:srgbClr val="00B0F0"/>
                </a:solidFill>
              </a:rPr>
              <a:t>LAT coordinator</a:t>
            </a:r>
            <a:endParaRPr sz="6400" b="1" dirty="0">
              <a:solidFill>
                <a:srgbClr val="2F5496"/>
              </a:solidFill>
            </a:endParaRPr>
          </a:p>
          <a:p>
            <a:pPr marL="0" lvl="0" indent="0" algn="l" rtl="0">
              <a:lnSpc>
                <a:spcPct val="90000"/>
              </a:lnSpc>
              <a:spcBef>
                <a:spcPts val="0"/>
              </a:spcBef>
              <a:spcAft>
                <a:spcPts val="0"/>
              </a:spcAft>
              <a:buClr>
                <a:schemeClr val="dk1"/>
              </a:buClr>
              <a:buSzPct val="53846"/>
              <a:buNone/>
            </a:pPr>
            <a:endParaRPr sz="2600" b="1" dirty="0">
              <a:solidFill>
                <a:srgbClr val="00B0F0"/>
              </a:solidFill>
            </a:endParaRPr>
          </a:p>
          <a:p>
            <a:pPr marL="0" lvl="0" indent="0" algn="just" rtl="0">
              <a:lnSpc>
                <a:spcPct val="90000"/>
              </a:lnSpc>
              <a:spcBef>
                <a:spcPts val="0"/>
              </a:spcBef>
              <a:spcAft>
                <a:spcPts val="0"/>
              </a:spcAft>
              <a:buClr>
                <a:schemeClr val="dk1"/>
              </a:buClr>
              <a:buSzPct val="45901"/>
              <a:buNone/>
            </a:pPr>
            <a:endParaRPr sz="3050" b="1" dirty="0">
              <a:solidFill>
                <a:srgbClr val="00B0F0"/>
              </a:solidFill>
            </a:endParaRPr>
          </a:p>
          <a:p>
            <a:pPr marL="0" lvl="0" indent="0" algn="just" rtl="0">
              <a:lnSpc>
                <a:spcPct val="90000"/>
              </a:lnSpc>
              <a:spcBef>
                <a:spcPts val="0"/>
              </a:spcBef>
              <a:spcAft>
                <a:spcPts val="0"/>
              </a:spcAft>
              <a:buClr>
                <a:schemeClr val="dk1"/>
              </a:buClr>
              <a:buSzPct val="45901"/>
              <a:buNone/>
            </a:pPr>
            <a:endParaRPr sz="3050" b="1" dirty="0">
              <a:solidFill>
                <a:srgbClr val="00B0F0"/>
              </a:solidFill>
            </a:endParaRPr>
          </a:p>
          <a:p>
            <a:pPr marL="0" lvl="0" indent="0" algn="just" rtl="0">
              <a:lnSpc>
                <a:spcPct val="115000"/>
              </a:lnSpc>
              <a:spcBef>
                <a:spcPts val="0"/>
              </a:spcBef>
              <a:spcAft>
                <a:spcPts val="0"/>
              </a:spcAft>
              <a:buNone/>
            </a:pPr>
            <a:endParaRPr sz="4650" b="1" dirty="0">
              <a:solidFill>
                <a:srgbClr val="00B0F0"/>
              </a:solidFill>
            </a:endParaRPr>
          </a:p>
          <a:p>
            <a:pPr marL="0" lvl="0" indent="0" algn="just" rtl="0">
              <a:lnSpc>
                <a:spcPct val="115000"/>
              </a:lnSpc>
              <a:spcBef>
                <a:spcPts val="0"/>
              </a:spcBef>
              <a:spcAft>
                <a:spcPts val="0"/>
              </a:spcAft>
              <a:buNone/>
            </a:pPr>
            <a:r>
              <a:rPr lang="en-US" sz="4650" b="1" dirty="0">
                <a:solidFill>
                  <a:srgbClr val="00B0F0"/>
                </a:solidFill>
              </a:rPr>
              <a:t>Mercy University Hospital</a:t>
            </a:r>
            <a:endParaRPr sz="4650" b="1" dirty="0">
              <a:solidFill>
                <a:srgbClr val="00B0F0"/>
              </a:solidFill>
            </a:endParaRPr>
          </a:p>
          <a:p>
            <a:pPr marL="0" lvl="0" indent="0" algn="just" rtl="0">
              <a:lnSpc>
                <a:spcPct val="115000"/>
              </a:lnSpc>
              <a:spcBef>
                <a:spcPts val="0"/>
              </a:spcBef>
              <a:spcAft>
                <a:spcPts val="0"/>
              </a:spcAft>
              <a:buNone/>
            </a:pPr>
            <a:r>
              <a:rPr lang="en-US" sz="4650" dirty="0">
                <a:solidFill>
                  <a:srgbClr val="00B0F0"/>
                </a:solidFill>
              </a:rPr>
              <a:t>LAT Dr. Roisin McCarthy</a:t>
            </a:r>
            <a:endParaRPr sz="4650" dirty="0">
              <a:solidFill>
                <a:srgbClr val="00B0F0"/>
              </a:solidFill>
            </a:endParaRPr>
          </a:p>
          <a:p>
            <a:pPr marL="0" lvl="0" indent="0" algn="just" rtl="0">
              <a:lnSpc>
                <a:spcPct val="115000"/>
              </a:lnSpc>
              <a:spcBef>
                <a:spcPts val="0"/>
              </a:spcBef>
              <a:spcAft>
                <a:spcPts val="0"/>
              </a:spcAft>
              <a:buNone/>
            </a:pPr>
            <a:endParaRPr sz="4650" dirty="0">
              <a:solidFill>
                <a:srgbClr val="00B0F0"/>
              </a:solidFill>
            </a:endParaRPr>
          </a:p>
          <a:p>
            <a:pPr marL="0" lvl="0" indent="0" algn="just" rtl="0">
              <a:lnSpc>
                <a:spcPct val="115000"/>
              </a:lnSpc>
              <a:spcBef>
                <a:spcPts val="0"/>
              </a:spcBef>
              <a:spcAft>
                <a:spcPts val="0"/>
              </a:spcAft>
              <a:buNone/>
            </a:pPr>
            <a:r>
              <a:rPr lang="en-US" sz="4650" dirty="0">
                <a:solidFill>
                  <a:srgbClr val="000000"/>
                </a:solidFill>
              </a:rPr>
              <a:t>The Mercy </a:t>
            </a:r>
            <a:r>
              <a:rPr lang="en-US" sz="4650" dirty="0" err="1">
                <a:solidFill>
                  <a:srgbClr val="000000"/>
                </a:solidFill>
              </a:rPr>
              <a:t>Anaesthetic</a:t>
            </a:r>
            <a:r>
              <a:rPr lang="en-US" sz="4650" dirty="0">
                <a:solidFill>
                  <a:srgbClr val="000000"/>
                </a:solidFill>
              </a:rPr>
              <a:t> department has had an active social calendar recently. First there was a brilliant </a:t>
            </a:r>
            <a:r>
              <a:rPr lang="en-US" sz="4650" dirty="0" err="1">
                <a:solidFill>
                  <a:srgbClr val="000000"/>
                </a:solidFill>
              </a:rPr>
              <a:t>Anaesthetic</a:t>
            </a:r>
            <a:r>
              <a:rPr lang="en-US" sz="4650" dirty="0">
                <a:solidFill>
                  <a:srgbClr val="000000"/>
                </a:solidFill>
              </a:rPr>
              <a:t> Christmas party and more recently a department rock climbing night!</a:t>
            </a:r>
            <a:endParaRPr sz="4650" dirty="0">
              <a:solidFill>
                <a:srgbClr val="000000"/>
              </a:solidFill>
            </a:endParaRPr>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r>
              <a:rPr lang="en-US" sz="4650" b="1" dirty="0">
                <a:solidFill>
                  <a:srgbClr val="00B0F0"/>
                </a:solidFill>
              </a:rPr>
              <a:t>Wexford Hospital</a:t>
            </a:r>
            <a:endParaRPr sz="4650" b="1" dirty="0">
              <a:solidFill>
                <a:srgbClr val="00B0F0"/>
              </a:solidFill>
            </a:endParaRPr>
          </a:p>
          <a:p>
            <a:pPr marL="0" lvl="0" indent="0" algn="just" rtl="0">
              <a:lnSpc>
                <a:spcPct val="115000"/>
              </a:lnSpc>
              <a:spcBef>
                <a:spcPts val="0"/>
              </a:spcBef>
              <a:spcAft>
                <a:spcPts val="0"/>
              </a:spcAft>
              <a:buNone/>
            </a:pPr>
            <a:r>
              <a:rPr lang="en-US" sz="4650" dirty="0">
                <a:solidFill>
                  <a:srgbClr val="00B0F0"/>
                </a:solidFill>
              </a:rPr>
              <a:t>LAT </a:t>
            </a:r>
            <a:r>
              <a:rPr lang="en-US" sz="4650" dirty="0" err="1">
                <a:solidFill>
                  <a:srgbClr val="00B0F0"/>
                </a:solidFill>
              </a:rPr>
              <a:t>Dr.Gordian</a:t>
            </a:r>
            <a:r>
              <a:rPr lang="en-US" sz="4650" dirty="0">
                <a:solidFill>
                  <a:srgbClr val="00B0F0"/>
                </a:solidFill>
              </a:rPr>
              <a:t> Barry</a:t>
            </a:r>
            <a:endParaRPr sz="4650" dirty="0">
              <a:solidFill>
                <a:srgbClr val="00B0F0"/>
              </a:solidFill>
            </a:endParaRPr>
          </a:p>
          <a:p>
            <a:pPr marL="0" lvl="0" indent="0" algn="just" rtl="0">
              <a:lnSpc>
                <a:spcPct val="115000"/>
              </a:lnSpc>
              <a:spcBef>
                <a:spcPts val="0"/>
              </a:spcBef>
              <a:spcAft>
                <a:spcPts val="0"/>
              </a:spcAft>
              <a:buNone/>
            </a:pPr>
            <a:endParaRPr sz="4650" dirty="0">
              <a:solidFill>
                <a:srgbClr val="00B0F0"/>
              </a:solidFill>
            </a:endParaRPr>
          </a:p>
          <a:p>
            <a:pPr marL="0" lvl="0" indent="0" algn="just" rtl="0">
              <a:lnSpc>
                <a:spcPct val="115000"/>
              </a:lnSpc>
              <a:spcBef>
                <a:spcPts val="0"/>
              </a:spcBef>
              <a:spcAft>
                <a:spcPts val="0"/>
              </a:spcAft>
              <a:buNone/>
            </a:pPr>
            <a:r>
              <a:rPr lang="en-US" sz="4650" dirty="0"/>
              <a:t>It’s been an enjoyable 6 months in the Sunny South East! After changeover, we ventured out to find the best beaches in Wexford and they did not disappoint! With Curracloe and Rosslare all a short drive from the town, we were in full sea swimmer mode by the first few weeks. As the ten-day-summer passed, the crowds flocked from the beaches to the town where a host of festivals are held in the run up to Christmas. Who knew an Internationally known Opera festival is held here every October? With the </a:t>
            </a:r>
            <a:r>
              <a:rPr lang="en-US" sz="4650" dirty="0" err="1"/>
              <a:t>favoured</a:t>
            </a:r>
            <a:r>
              <a:rPr lang="en-US" sz="4650" dirty="0"/>
              <a:t> Sky &amp; the Ground (The </a:t>
            </a:r>
            <a:r>
              <a:rPr lang="en-US" sz="4650" dirty="0" err="1"/>
              <a:t>Gingerman</a:t>
            </a:r>
            <a:r>
              <a:rPr lang="en-US" sz="4650" dirty="0"/>
              <a:t> here in Wexford) keeping us merry and warm since the winter set in, we’ve been looking forward to the surprises this little place will bring us in the next 6 months! Maybe a beer festival if we’re lucky?</a:t>
            </a:r>
            <a:endParaRPr sz="4650" dirty="0"/>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endParaRPr sz="4650" dirty="0">
              <a:solidFill>
                <a:srgbClr val="000000"/>
              </a:solidFill>
            </a:endParaRPr>
          </a:p>
          <a:p>
            <a:pPr marL="0" lvl="0" indent="0" algn="just" rtl="0">
              <a:lnSpc>
                <a:spcPct val="115000"/>
              </a:lnSpc>
              <a:spcBef>
                <a:spcPts val="0"/>
              </a:spcBef>
              <a:spcAft>
                <a:spcPts val="0"/>
              </a:spcAft>
              <a:buNone/>
            </a:pPr>
            <a:r>
              <a:rPr lang="en-US" sz="4650" b="1" dirty="0">
                <a:solidFill>
                  <a:srgbClr val="00B0F0"/>
                </a:solidFill>
              </a:rPr>
              <a:t>Rotunda Hospital</a:t>
            </a:r>
            <a:endParaRPr sz="4650" b="1" dirty="0">
              <a:solidFill>
                <a:srgbClr val="00B0F0"/>
              </a:solidFill>
            </a:endParaRPr>
          </a:p>
          <a:p>
            <a:pPr marL="0" lvl="0" indent="0" algn="just" rtl="0">
              <a:lnSpc>
                <a:spcPct val="115000"/>
              </a:lnSpc>
              <a:spcBef>
                <a:spcPts val="0"/>
              </a:spcBef>
              <a:spcAft>
                <a:spcPts val="0"/>
              </a:spcAft>
              <a:buNone/>
            </a:pPr>
            <a:r>
              <a:rPr lang="en-US" sz="4650" dirty="0">
                <a:solidFill>
                  <a:srgbClr val="00B0F0"/>
                </a:solidFill>
              </a:rPr>
              <a:t>LAT Dr. Gerard Browne</a:t>
            </a:r>
            <a:endParaRPr sz="4650" dirty="0">
              <a:solidFill>
                <a:srgbClr val="00B0F0"/>
              </a:solidFill>
            </a:endParaRPr>
          </a:p>
          <a:p>
            <a:pPr marL="0" lvl="0" indent="0" algn="just" rtl="0">
              <a:lnSpc>
                <a:spcPct val="115000"/>
              </a:lnSpc>
              <a:spcBef>
                <a:spcPts val="0"/>
              </a:spcBef>
              <a:spcAft>
                <a:spcPts val="0"/>
              </a:spcAft>
              <a:buNone/>
            </a:pPr>
            <a:endParaRPr sz="4650" dirty="0">
              <a:solidFill>
                <a:srgbClr val="00B0F0"/>
              </a:solidFill>
            </a:endParaRPr>
          </a:p>
          <a:p>
            <a:pPr marL="0" lvl="0" indent="0" algn="just" rtl="0">
              <a:lnSpc>
                <a:spcPct val="115000"/>
              </a:lnSpc>
              <a:spcBef>
                <a:spcPts val="0"/>
              </a:spcBef>
              <a:spcAft>
                <a:spcPts val="0"/>
              </a:spcAft>
              <a:buNone/>
            </a:pPr>
            <a:r>
              <a:rPr lang="en-US" sz="4650" dirty="0">
                <a:solidFill>
                  <a:srgbClr val="242424"/>
                </a:solidFill>
                <a:highlight>
                  <a:srgbClr val="FFFFFF"/>
                </a:highlight>
              </a:rPr>
              <a:t>Congratulations to Jennifer </a:t>
            </a:r>
            <a:r>
              <a:rPr lang="en-US" sz="4650" dirty="0" err="1">
                <a:solidFill>
                  <a:srgbClr val="242424"/>
                </a:solidFill>
                <a:highlight>
                  <a:srgbClr val="FFFFFF"/>
                </a:highlight>
              </a:rPr>
              <a:t>Kielty</a:t>
            </a:r>
            <a:r>
              <a:rPr lang="en-US" sz="4650" dirty="0">
                <a:solidFill>
                  <a:srgbClr val="242424"/>
                </a:solidFill>
                <a:highlight>
                  <a:srgbClr val="FFFFFF"/>
                </a:highlight>
              </a:rPr>
              <a:t> who  welcomed a lovely baby boy into the world last week. We are all thrilled for her and her husband Paul.</a:t>
            </a:r>
            <a:endParaRPr sz="4650" dirty="0">
              <a:solidFill>
                <a:srgbClr val="242424"/>
              </a:solidFill>
              <a:highlight>
                <a:srgbClr val="FFFFFF"/>
              </a:highlight>
            </a:endParaRPr>
          </a:p>
          <a:p>
            <a:pPr marL="0" lvl="0" indent="0" algn="just" rtl="0">
              <a:lnSpc>
                <a:spcPct val="115000"/>
              </a:lnSpc>
              <a:spcBef>
                <a:spcPts val="0"/>
              </a:spcBef>
              <a:spcAft>
                <a:spcPts val="0"/>
              </a:spcAft>
              <a:buNone/>
            </a:pPr>
            <a:r>
              <a:rPr lang="en-US" sz="4650" dirty="0">
                <a:solidFill>
                  <a:srgbClr val="242424"/>
                </a:solidFill>
                <a:highlight>
                  <a:srgbClr val="FFFFFF"/>
                </a:highlight>
              </a:rPr>
              <a:t> </a:t>
            </a:r>
            <a:endParaRPr sz="4650" dirty="0">
              <a:solidFill>
                <a:srgbClr val="242424"/>
              </a:solidFill>
              <a:highlight>
                <a:srgbClr val="FFFFFF"/>
              </a:highlight>
            </a:endParaRPr>
          </a:p>
          <a:p>
            <a:pPr marL="0" lvl="0" indent="0" algn="just" rtl="0">
              <a:lnSpc>
                <a:spcPct val="115000"/>
              </a:lnSpc>
              <a:spcBef>
                <a:spcPts val="0"/>
              </a:spcBef>
              <a:spcAft>
                <a:spcPts val="0"/>
              </a:spcAft>
              <a:buNone/>
            </a:pPr>
            <a:endParaRPr lang="en-IE" sz="4650" dirty="0">
              <a:solidFill>
                <a:srgbClr val="242424"/>
              </a:solidFill>
              <a:highlight>
                <a:srgbClr val="FFFFFF"/>
              </a:highlight>
            </a:endParaRPr>
          </a:p>
          <a:p>
            <a:pPr marL="0" lvl="0" indent="0" algn="just" rtl="0">
              <a:lnSpc>
                <a:spcPct val="115000"/>
              </a:lnSpc>
              <a:spcBef>
                <a:spcPts val="0"/>
              </a:spcBef>
              <a:spcAft>
                <a:spcPts val="0"/>
              </a:spcAft>
              <a:buNone/>
            </a:pPr>
            <a:r>
              <a:rPr lang="en-IE" sz="4650" b="1" dirty="0">
                <a:solidFill>
                  <a:srgbClr val="00B0F0"/>
                </a:solidFill>
              </a:rPr>
              <a:t>Cork University Hospital</a:t>
            </a:r>
          </a:p>
          <a:p>
            <a:pPr marL="0" lvl="0" indent="0" algn="just" rtl="0">
              <a:lnSpc>
                <a:spcPct val="115000"/>
              </a:lnSpc>
              <a:spcBef>
                <a:spcPts val="0"/>
              </a:spcBef>
              <a:spcAft>
                <a:spcPts val="0"/>
              </a:spcAft>
              <a:buNone/>
            </a:pPr>
            <a:r>
              <a:rPr lang="en-IE" sz="4650" dirty="0">
                <a:solidFill>
                  <a:srgbClr val="00B0F0"/>
                </a:solidFill>
              </a:rPr>
              <a:t>LAT </a:t>
            </a:r>
            <a:r>
              <a:rPr lang="en-IE" sz="4650" dirty="0" err="1">
                <a:solidFill>
                  <a:srgbClr val="00B0F0"/>
                </a:solidFill>
              </a:rPr>
              <a:t>Dr.</a:t>
            </a:r>
            <a:r>
              <a:rPr lang="en-IE" sz="4650" dirty="0">
                <a:solidFill>
                  <a:srgbClr val="00B0F0"/>
                </a:solidFill>
              </a:rPr>
              <a:t> Cian Anderson</a:t>
            </a:r>
          </a:p>
          <a:p>
            <a:pPr marL="0" lvl="0" indent="0" algn="just" rtl="0">
              <a:lnSpc>
                <a:spcPct val="115000"/>
              </a:lnSpc>
              <a:spcBef>
                <a:spcPts val="0"/>
              </a:spcBef>
              <a:spcAft>
                <a:spcPts val="0"/>
              </a:spcAft>
              <a:buNone/>
            </a:pPr>
            <a:endParaRPr lang="en-IE" sz="4650" dirty="0">
              <a:solidFill>
                <a:srgbClr val="00B0F0"/>
              </a:solidFill>
            </a:endParaRPr>
          </a:p>
          <a:p>
            <a:pPr marL="0" lvl="0" indent="0" algn="just" rtl="0">
              <a:lnSpc>
                <a:spcPct val="115000"/>
              </a:lnSpc>
              <a:spcBef>
                <a:spcPts val="0"/>
              </a:spcBef>
              <a:spcAft>
                <a:spcPts val="0"/>
              </a:spcAft>
              <a:buNone/>
            </a:pPr>
            <a:r>
              <a:rPr lang="en-IE" sz="4650" dirty="0">
                <a:solidFill>
                  <a:srgbClr val="000000"/>
                </a:solidFill>
              </a:rPr>
              <a:t>The CUH cohort have been keeping active both in and out of the hospital over the colder months. The team proudly represented the department at the CAT Autumn Yacht Party as well as the Department’s Christmas Party at Goldberg’s, the intricate details of which will remain on a need-to-know basis! The hardiest of NCHDs also spent a brisk evening at Cork’s Run in the Dark while others were saving themselves for the Cork Jazz Festival. Joanne Fish &amp; Dan Coffey successfully passed the MCAI Part 2 while Shane O’Keefe &amp; Mohamad Ahmed came through the FCAI Clinical/SOE Exams unscathed. On one particularly great day in CUH, Andrew Maye celebrated his birthday while Clare </a:t>
            </a:r>
            <a:r>
              <a:rPr lang="en-IE" sz="4650" dirty="0" err="1">
                <a:solidFill>
                  <a:srgbClr val="000000"/>
                </a:solidFill>
              </a:rPr>
              <a:t>Keaveney</a:t>
            </a:r>
            <a:r>
              <a:rPr lang="en-IE" sz="4650" dirty="0">
                <a:solidFill>
                  <a:srgbClr val="000000"/>
                </a:solidFill>
              </a:rPr>
              <a:t> Jimenez brought home the KP Moore Medal. Shane O’Keefe got engaged while Sophia </a:t>
            </a:r>
            <a:r>
              <a:rPr lang="en-IE" sz="4650" dirty="0" err="1">
                <a:solidFill>
                  <a:srgbClr val="000000"/>
                </a:solidFill>
              </a:rPr>
              <a:t>Angelov</a:t>
            </a:r>
            <a:r>
              <a:rPr lang="en-IE" sz="4650" dirty="0">
                <a:solidFill>
                  <a:srgbClr val="000000"/>
                </a:solidFill>
              </a:rPr>
              <a:t> both got married and won the Consultant vote for the NCHD of the 6 months.</a:t>
            </a:r>
          </a:p>
          <a:p>
            <a:pPr marL="0" lvl="0" indent="0" algn="just" rtl="0">
              <a:lnSpc>
                <a:spcPct val="115000"/>
              </a:lnSpc>
              <a:spcBef>
                <a:spcPts val="0"/>
              </a:spcBef>
              <a:spcAft>
                <a:spcPts val="0"/>
              </a:spcAft>
              <a:buNone/>
            </a:pPr>
            <a:endParaRPr lang="en-IE" sz="3850" dirty="0">
              <a:solidFill>
                <a:srgbClr val="000000"/>
              </a:solidFill>
            </a:endParaRPr>
          </a:p>
          <a:p>
            <a:pPr marL="0" lvl="0" indent="0" algn="just" rtl="0">
              <a:lnSpc>
                <a:spcPct val="115000"/>
              </a:lnSpc>
              <a:spcBef>
                <a:spcPts val="0"/>
              </a:spcBef>
              <a:spcAft>
                <a:spcPts val="0"/>
              </a:spcAft>
              <a:buNone/>
            </a:pPr>
            <a:endParaRPr lang="en-IE" sz="3850" dirty="0">
              <a:solidFill>
                <a:srgbClr val="000000"/>
              </a:solidFill>
            </a:endParaRPr>
          </a:p>
          <a:p>
            <a:pPr marL="0" lvl="0" indent="0" algn="l" rtl="0">
              <a:lnSpc>
                <a:spcPct val="115000"/>
              </a:lnSpc>
              <a:spcBef>
                <a:spcPts val="1200"/>
              </a:spcBef>
              <a:spcAft>
                <a:spcPts val="0"/>
              </a:spcAft>
              <a:buNone/>
            </a:pPr>
            <a:endParaRPr lang="en-IE" sz="1450" dirty="0">
              <a:solidFill>
                <a:srgbClr val="000000"/>
              </a:solidFill>
            </a:endParaRPr>
          </a:p>
          <a:p>
            <a:pPr marL="0" lvl="0" indent="0" algn="l" rtl="0">
              <a:lnSpc>
                <a:spcPct val="115000"/>
              </a:lnSpc>
              <a:spcBef>
                <a:spcPts val="1200"/>
              </a:spcBef>
              <a:spcAft>
                <a:spcPts val="0"/>
              </a:spcAft>
              <a:buNone/>
            </a:pPr>
            <a:endParaRPr lang="en-IE" sz="1400" b="1" dirty="0">
              <a:solidFill>
                <a:srgbClr val="00B0F0"/>
              </a:solidFill>
            </a:endParaRPr>
          </a:p>
          <a:p>
            <a:pPr marL="0" lvl="0" indent="0" algn="l" rtl="0">
              <a:lnSpc>
                <a:spcPct val="90000"/>
              </a:lnSpc>
              <a:spcBef>
                <a:spcPts val="1200"/>
              </a:spcBef>
              <a:spcAft>
                <a:spcPts val="0"/>
              </a:spcAft>
              <a:buClr>
                <a:srgbClr val="00B0F0"/>
              </a:buClr>
              <a:buSzPct val="100000"/>
              <a:buNone/>
            </a:pPr>
            <a:endParaRPr lang="en-IE" sz="1400" i="1" dirty="0"/>
          </a:p>
        </p:txBody>
      </p:sp>
      <p:pic>
        <p:nvPicPr>
          <p:cNvPr id="252" name="Google Shape;252;p12"/>
          <p:cNvPicPr preferRelativeResize="0"/>
          <p:nvPr/>
        </p:nvPicPr>
        <p:blipFill rotWithShape="1">
          <a:blip r:embed="rId3">
            <a:alphaModFix/>
          </a:blip>
          <a:srcRect/>
          <a:stretch/>
        </p:blipFill>
        <p:spPr>
          <a:xfrm>
            <a:off x="2562473" y="2541626"/>
            <a:ext cx="1543050" cy="1157301"/>
          </a:xfrm>
          <a:prstGeom prst="rect">
            <a:avLst/>
          </a:prstGeom>
          <a:noFill/>
          <a:ln>
            <a:noFill/>
          </a:ln>
        </p:spPr>
      </p:pic>
      <p:sp>
        <p:nvSpPr>
          <p:cNvPr id="253" name="Google Shape;253;p1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pic>
        <p:nvPicPr>
          <p:cNvPr id="254" name="Google Shape;254;p12"/>
          <p:cNvPicPr preferRelativeResize="0"/>
          <p:nvPr/>
        </p:nvPicPr>
        <p:blipFill>
          <a:blip r:embed="rId4">
            <a:alphaModFix/>
          </a:blip>
          <a:stretch>
            <a:fillRect/>
          </a:stretch>
        </p:blipFill>
        <p:spPr>
          <a:xfrm>
            <a:off x="5021950" y="105877"/>
            <a:ext cx="1717524" cy="16101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1afb8dc1e33_0_0"/>
          <p:cNvSpPr txBox="1">
            <a:spLocks noGrp="1"/>
          </p:cNvSpPr>
          <p:nvPr>
            <p:ph type="body" idx="1"/>
          </p:nvPr>
        </p:nvSpPr>
        <p:spPr>
          <a:xfrm>
            <a:off x="471500" y="610954"/>
            <a:ext cx="5915100" cy="8311500"/>
          </a:xfrm>
          <a:prstGeom prst="rect">
            <a:avLst/>
          </a:prstGeom>
        </p:spPr>
        <p:txBody>
          <a:bodyPr spcFirstLastPara="1" wrap="square" lIns="91425" tIns="45700" rIns="91425" bIns="45700" anchor="t" anchorCtr="0">
            <a:noAutofit/>
          </a:bodyPr>
          <a:lstStyle/>
          <a:p>
            <a:pPr marL="0" lvl="0" indent="0" algn="just" rtl="0">
              <a:lnSpc>
                <a:spcPct val="95000"/>
              </a:lnSpc>
              <a:spcBef>
                <a:spcPts val="0"/>
              </a:spcBef>
              <a:spcAft>
                <a:spcPts val="0"/>
              </a:spcAft>
              <a:buClr>
                <a:schemeClr val="dk1"/>
              </a:buClr>
              <a:buSzPts val="440"/>
              <a:buFont typeface="Arial"/>
              <a:buNone/>
            </a:pPr>
            <a:r>
              <a:rPr lang="en-US" sz="2350" b="1" dirty="0">
                <a:solidFill>
                  <a:srgbClr val="2F5496"/>
                </a:solidFill>
              </a:rPr>
              <a:t>LAT News</a:t>
            </a:r>
            <a:endParaRPr sz="1600" b="1" dirty="0">
              <a:solidFill>
                <a:srgbClr val="2F5496"/>
              </a:solidFill>
            </a:endParaRPr>
          </a:p>
          <a:p>
            <a:pPr marL="0" lvl="0" indent="0" algn="l" rtl="0">
              <a:spcBef>
                <a:spcPts val="0"/>
              </a:spcBef>
              <a:spcAft>
                <a:spcPts val="0"/>
              </a:spcAft>
              <a:buClr>
                <a:srgbClr val="00B0F0"/>
              </a:buClr>
              <a:buSzPts val="1400"/>
              <a:buFont typeface="Arial"/>
              <a:buNone/>
            </a:pPr>
            <a:r>
              <a:rPr lang="en-US" sz="1600" b="1" i="1" dirty="0">
                <a:solidFill>
                  <a:srgbClr val="00B0F0"/>
                </a:solidFill>
              </a:rPr>
              <a:t>Dr. Maeve O’Brien </a:t>
            </a:r>
            <a:br>
              <a:rPr lang="en-US" sz="1600" b="1" i="1" dirty="0">
                <a:solidFill>
                  <a:srgbClr val="00B0F0"/>
                </a:solidFill>
              </a:rPr>
            </a:br>
            <a:r>
              <a:rPr lang="en-US" sz="1600" b="1" i="1" dirty="0">
                <a:solidFill>
                  <a:srgbClr val="00B0F0"/>
                </a:solidFill>
              </a:rPr>
              <a:t>LAT coordinator</a:t>
            </a:r>
            <a:endParaRPr sz="16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lang="en-US"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lang="en-US"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lang="en-US"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lang="en-US"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lang="en-US"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r>
              <a:rPr lang="en-US" sz="1100" b="1" dirty="0">
                <a:solidFill>
                  <a:srgbClr val="00B0F0"/>
                </a:solidFill>
              </a:rPr>
              <a:t>Temple Street Hospital</a:t>
            </a: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r>
              <a:rPr lang="en-US" sz="1100" dirty="0">
                <a:solidFill>
                  <a:srgbClr val="00B0F0"/>
                </a:solidFill>
              </a:rPr>
              <a:t>LAT Dr. Ciarán Doherty</a:t>
            </a:r>
            <a:endParaRPr sz="1100"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sz="1100" dirty="0">
              <a:solidFill>
                <a:srgbClr val="00B0F0"/>
              </a:solidFill>
            </a:endParaRPr>
          </a:p>
          <a:p>
            <a:pPr marL="0" lvl="0" indent="0" algn="just" rtl="0">
              <a:lnSpc>
                <a:spcPct val="95000"/>
              </a:lnSpc>
              <a:spcBef>
                <a:spcPts val="0"/>
              </a:spcBef>
              <a:spcAft>
                <a:spcPts val="0"/>
              </a:spcAft>
              <a:buClr>
                <a:schemeClr val="dk1"/>
              </a:buClr>
              <a:buSzPts val="440"/>
              <a:buFont typeface="Arial"/>
              <a:buNone/>
            </a:pPr>
            <a:r>
              <a:rPr lang="en-US" sz="1100" dirty="0"/>
              <a:t>There have been a few social occasions this rotation with the annual theatre Christmas party attended by the most sparkling and sociable trainees. Alain </a:t>
            </a:r>
            <a:r>
              <a:rPr lang="en-US" sz="1100" dirty="0" err="1"/>
              <a:t>Fennessy</a:t>
            </a:r>
            <a:r>
              <a:rPr lang="en-US" sz="1100" dirty="0"/>
              <a:t> also </a:t>
            </a:r>
            <a:r>
              <a:rPr lang="en-US" sz="1100" dirty="0" err="1"/>
              <a:t>organised</a:t>
            </a:r>
            <a:r>
              <a:rPr lang="en-US" sz="1100" dirty="0"/>
              <a:t> a Christmas breakfast where trainees brought food and snacks to say thank you to theatre staff. As NCHD lead </a:t>
            </a:r>
            <a:r>
              <a:rPr lang="en-US" sz="1100" dirty="0" err="1"/>
              <a:t>Marike</a:t>
            </a:r>
            <a:r>
              <a:rPr lang="en-US" sz="1100" dirty="0"/>
              <a:t> </a:t>
            </a:r>
            <a:r>
              <a:rPr lang="en-US" sz="1100" dirty="0" err="1"/>
              <a:t>Rademan</a:t>
            </a:r>
            <a:r>
              <a:rPr lang="en-US" sz="1100" dirty="0"/>
              <a:t> has been hard at work advocating on our behalf at hospital meetings. Good news on the exam front as Sean Hartigan, Madhu </a:t>
            </a:r>
            <a:r>
              <a:rPr lang="en-US" sz="1100" dirty="0" err="1"/>
              <a:t>Gnanamoorthy</a:t>
            </a:r>
            <a:r>
              <a:rPr lang="en-US" sz="1100" dirty="0"/>
              <a:t> and Emma Garry have all been successful in passing their fellowship exams! Elsewhere, the Intensive care department has been approved for JFICMI training so trainees will now be signed off for their ICU modular time here. Finally, hospital stamped fleeces for all NCHDs are coming soon™.</a:t>
            </a:r>
            <a:endParaRPr sz="1100" dirty="0"/>
          </a:p>
          <a:p>
            <a:pPr marL="0" lvl="0" indent="0" algn="just" rtl="0">
              <a:lnSpc>
                <a:spcPct val="95000"/>
              </a:lnSpc>
              <a:spcBef>
                <a:spcPts val="0"/>
              </a:spcBef>
              <a:spcAft>
                <a:spcPts val="0"/>
              </a:spcAft>
              <a:buClr>
                <a:schemeClr val="dk1"/>
              </a:buClr>
              <a:buSzPts val="440"/>
              <a:buFont typeface="Arial"/>
              <a:buNone/>
            </a:pP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r>
              <a:rPr lang="en-US" sz="1100" b="1" dirty="0">
                <a:solidFill>
                  <a:srgbClr val="00B0F0"/>
                </a:solidFill>
              </a:rPr>
              <a:t>Coombe Hospital</a:t>
            </a:r>
            <a:endParaRPr sz="1100" b="1" dirty="0">
              <a:solidFill>
                <a:srgbClr val="00B0F0"/>
              </a:solidFill>
            </a:endParaRPr>
          </a:p>
          <a:p>
            <a:pPr marL="0" lvl="0" indent="0" algn="just" rtl="0">
              <a:lnSpc>
                <a:spcPct val="95000"/>
              </a:lnSpc>
              <a:spcBef>
                <a:spcPts val="0"/>
              </a:spcBef>
              <a:spcAft>
                <a:spcPts val="0"/>
              </a:spcAft>
              <a:buClr>
                <a:schemeClr val="dk1"/>
              </a:buClr>
              <a:buSzPts val="440"/>
              <a:buFont typeface="Arial"/>
              <a:buNone/>
            </a:pPr>
            <a:r>
              <a:rPr lang="en-US" sz="1100" dirty="0">
                <a:solidFill>
                  <a:srgbClr val="00B0F0"/>
                </a:solidFill>
              </a:rPr>
              <a:t>LAT Dr.  Caroline Jennings</a:t>
            </a:r>
            <a:endParaRPr sz="1100" dirty="0">
              <a:solidFill>
                <a:srgbClr val="00B0F0"/>
              </a:solidFill>
            </a:endParaRPr>
          </a:p>
          <a:p>
            <a:pPr marL="0" lvl="0" indent="0" algn="just" rtl="0">
              <a:lnSpc>
                <a:spcPct val="95000"/>
              </a:lnSpc>
              <a:spcBef>
                <a:spcPts val="1200"/>
              </a:spcBef>
              <a:spcAft>
                <a:spcPts val="0"/>
              </a:spcAft>
              <a:buClr>
                <a:schemeClr val="dk1"/>
              </a:buClr>
              <a:buSzPts val="440"/>
              <a:buFont typeface="Arial"/>
              <a:buNone/>
            </a:pPr>
            <a:r>
              <a:rPr lang="en-US" sz="1100" dirty="0"/>
              <a:t>Congratulations</a:t>
            </a:r>
            <a:r>
              <a:rPr lang="en-US" sz="1100" dirty="0">
                <a:solidFill>
                  <a:srgbClr val="242424"/>
                </a:solidFill>
                <a:highlight>
                  <a:schemeClr val="lt1"/>
                </a:highlight>
              </a:rPr>
              <a:t> to Fatima for passing part one for the MCAI. Congratulations to Shane P and Lydia on their fellowships. Brilliant Christmas party was had last week despite the big freeze.</a:t>
            </a:r>
          </a:p>
          <a:p>
            <a:pPr marL="0" lvl="0" indent="0" rtl="0">
              <a:lnSpc>
                <a:spcPct val="95000"/>
              </a:lnSpc>
              <a:spcBef>
                <a:spcPts val="1200"/>
              </a:spcBef>
              <a:spcAft>
                <a:spcPts val="0"/>
              </a:spcAft>
              <a:buClr>
                <a:schemeClr val="dk1"/>
              </a:buClr>
              <a:buSzPts val="440"/>
              <a:buFont typeface="Arial"/>
              <a:buNone/>
            </a:pPr>
            <a:r>
              <a:rPr lang="en-US" sz="1100" b="1" dirty="0">
                <a:solidFill>
                  <a:srgbClr val="00B0F0"/>
                </a:solidFill>
                <a:highlight>
                  <a:schemeClr val="lt1"/>
                </a:highlight>
              </a:rPr>
              <a:t>Sligo University Hospital</a:t>
            </a:r>
            <a:br>
              <a:rPr lang="en-US" sz="1100" b="1" dirty="0">
                <a:solidFill>
                  <a:srgbClr val="00B0F0"/>
                </a:solidFill>
                <a:highlight>
                  <a:schemeClr val="lt1"/>
                </a:highlight>
              </a:rPr>
            </a:br>
            <a:r>
              <a:rPr lang="en-US" sz="1100" dirty="0">
                <a:solidFill>
                  <a:srgbClr val="00B0F0"/>
                </a:solidFill>
                <a:highlight>
                  <a:schemeClr val="lt1"/>
                </a:highlight>
              </a:rPr>
              <a:t>LAT Dr. Jonathan Doran</a:t>
            </a:r>
            <a:endParaRPr sz="1100" dirty="0">
              <a:solidFill>
                <a:srgbClr val="00B0F0"/>
              </a:solidFill>
              <a:highlight>
                <a:schemeClr val="lt1"/>
              </a:highlight>
            </a:endParaRPr>
          </a:p>
          <a:p>
            <a:pPr marL="0" lvl="0" indent="0" algn="just" rtl="0">
              <a:lnSpc>
                <a:spcPct val="95000"/>
              </a:lnSpc>
              <a:spcBef>
                <a:spcPts val="1200"/>
              </a:spcBef>
              <a:spcAft>
                <a:spcPts val="0"/>
              </a:spcAft>
              <a:buClr>
                <a:schemeClr val="dk1"/>
              </a:buClr>
              <a:buSzPts val="440"/>
              <a:buFont typeface="Arial"/>
              <a:buNone/>
            </a:pPr>
            <a:r>
              <a:rPr lang="en-US" sz="1100" dirty="0">
                <a:solidFill>
                  <a:srgbClr val="242424"/>
                </a:solidFill>
                <a:highlight>
                  <a:schemeClr val="lt1"/>
                </a:highlight>
              </a:rPr>
              <a:t>Congratulations for Dr. Hasan </a:t>
            </a:r>
            <a:r>
              <a:rPr lang="en-US" sz="1100" dirty="0" err="1">
                <a:solidFill>
                  <a:srgbClr val="242424"/>
                </a:solidFill>
                <a:highlight>
                  <a:schemeClr val="lt1"/>
                </a:highlight>
              </a:rPr>
              <a:t>Huzu</a:t>
            </a:r>
            <a:r>
              <a:rPr lang="en-US" sz="1100" dirty="0">
                <a:solidFill>
                  <a:srgbClr val="242424"/>
                </a:solidFill>
                <a:highlight>
                  <a:schemeClr val="lt1"/>
                </a:highlight>
              </a:rPr>
              <a:t> on his recent marriage and Dr. Eoin O’Connor on passing the MCAI!</a:t>
            </a:r>
            <a:endParaRPr sz="1100" dirty="0">
              <a:solidFill>
                <a:srgbClr val="00B0F0"/>
              </a:solidFill>
              <a:highlight>
                <a:schemeClr val="lt1"/>
              </a:highlight>
            </a:endParaRPr>
          </a:p>
          <a:p>
            <a:pPr marL="0" lvl="0" indent="0" algn="just" rtl="0">
              <a:lnSpc>
                <a:spcPct val="95000"/>
              </a:lnSpc>
              <a:spcBef>
                <a:spcPts val="1200"/>
              </a:spcBef>
              <a:spcAft>
                <a:spcPts val="0"/>
              </a:spcAft>
              <a:buSzPts val="440"/>
              <a:buNone/>
            </a:pPr>
            <a:endParaRPr sz="1100" b="1" dirty="0">
              <a:solidFill>
                <a:srgbClr val="00B0F0"/>
              </a:solidFill>
              <a:highlight>
                <a:schemeClr val="lt1"/>
              </a:highlight>
            </a:endParaRPr>
          </a:p>
          <a:p>
            <a:pPr marL="0" lvl="0" indent="0" rtl="0">
              <a:lnSpc>
                <a:spcPct val="95000"/>
              </a:lnSpc>
              <a:spcBef>
                <a:spcPts val="1200"/>
              </a:spcBef>
              <a:spcAft>
                <a:spcPts val="0"/>
              </a:spcAft>
              <a:buSzPts val="440"/>
              <a:buNone/>
            </a:pPr>
            <a:r>
              <a:rPr lang="en-US" sz="1100" b="1" dirty="0">
                <a:solidFill>
                  <a:srgbClr val="00B0F0"/>
                </a:solidFill>
                <a:highlight>
                  <a:schemeClr val="lt1"/>
                </a:highlight>
              </a:rPr>
              <a:t>Connolly Hospital Blanchardstown</a:t>
            </a:r>
            <a:br>
              <a:rPr lang="en-US" sz="1100" b="1" dirty="0">
                <a:solidFill>
                  <a:srgbClr val="00B0F0"/>
                </a:solidFill>
                <a:highlight>
                  <a:schemeClr val="lt1"/>
                </a:highlight>
              </a:rPr>
            </a:br>
            <a:r>
              <a:rPr lang="en-US" sz="1100" dirty="0">
                <a:solidFill>
                  <a:srgbClr val="00B0F0"/>
                </a:solidFill>
                <a:highlight>
                  <a:schemeClr val="lt1"/>
                </a:highlight>
              </a:rPr>
              <a:t>LAT Dr.  Siobhan Clarke</a:t>
            </a:r>
            <a:endParaRPr sz="1100" dirty="0">
              <a:solidFill>
                <a:srgbClr val="00B0F0"/>
              </a:solidFill>
              <a:highlight>
                <a:schemeClr val="lt1"/>
              </a:highlight>
            </a:endParaRPr>
          </a:p>
          <a:p>
            <a:pPr marL="0" lvl="0" indent="0" algn="just" rtl="0">
              <a:lnSpc>
                <a:spcPct val="95000"/>
              </a:lnSpc>
              <a:spcBef>
                <a:spcPts val="1200"/>
              </a:spcBef>
              <a:spcAft>
                <a:spcPts val="1200"/>
              </a:spcAft>
              <a:buSzPts val="440"/>
              <a:buNone/>
            </a:pPr>
            <a:r>
              <a:rPr lang="en-US" sz="1100" dirty="0"/>
              <a:t>The lead up to Christmas brought a paradoxical slow down in theatre as there was some serious and long overdue renovation work taking place. That didn’t slow down the enthusiasm for </a:t>
            </a:r>
            <a:r>
              <a:rPr lang="en-US" sz="1100" dirty="0" err="1"/>
              <a:t>Anaesthesia</a:t>
            </a:r>
            <a:r>
              <a:rPr lang="en-US" sz="1100" dirty="0"/>
              <a:t> and intensive care medicine which remained alive and well in the department!!!!</a:t>
            </a:r>
            <a:br>
              <a:rPr lang="en-US" sz="1100" dirty="0"/>
            </a:br>
            <a:r>
              <a:rPr lang="en-US" sz="1100" dirty="0" err="1"/>
              <a:t>Siobhán</a:t>
            </a:r>
            <a:r>
              <a:rPr lang="en-US" sz="1100" dirty="0"/>
              <a:t> returned from her teaching week in Kenya and presented her experiences during teaching one morning over breakfast.</a:t>
            </a:r>
            <a:br>
              <a:rPr lang="en-US" sz="1100" dirty="0"/>
            </a:br>
            <a:r>
              <a:rPr lang="en-US" sz="1100" dirty="0"/>
              <a:t>The Christmas party, we’ve been reliably informed, is scheduled for December 30</a:t>
            </a:r>
            <a:r>
              <a:rPr lang="en-US" sz="1100" baseline="30000" dirty="0"/>
              <a:t>th</a:t>
            </a:r>
            <a:r>
              <a:rPr lang="en-US" sz="1100" dirty="0">
                <a:latin typeface="Arial"/>
                <a:ea typeface="Arial"/>
                <a:cs typeface="Arial"/>
                <a:sym typeface="Arial"/>
              </a:rPr>
              <a:t>.  </a:t>
            </a:r>
            <a:endParaRPr sz="1100" dirty="0">
              <a:solidFill>
                <a:srgbClr val="00B0F0"/>
              </a:solidFill>
              <a:highlight>
                <a:schemeClr val="lt1"/>
              </a:highlight>
            </a:endParaRPr>
          </a:p>
        </p:txBody>
      </p:sp>
      <p:sp>
        <p:nvSpPr>
          <p:cNvPr id="261" name="Google Shape;261;g1afb8dc1e33_0_0"/>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pic>
        <p:nvPicPr>
          <p:cNvPr id="262" name="Google Shape;262;g1afb8dc1e33_0_0"/>
          <p:cNvPicPr preferRelativeResize="0"/>
          <p:nvPr/>
        </p:nvPicPr>
        <p:blipFill>
          <a:blip r:embed="rId3">
            <a:alphaModFix/>
          </a:blip>
          <a:stretch>
            <a:fillRect/>
          </a:stretch>
        </p:blipFill>
        <p:spPr>
          <a:xfrm>
            <a:off x="4143395" y="1130867"/>
            <a:ext cx="2100775" cy="1681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txBox="1">
            <a:spLocks noGrp="1"/>
          </p:cNvSpPr>
          <p:nvPr>
            <p:ph type="body" idx="1"/>
          </p:nvPr>
        </p:nvSpPr>
        <p:spPr>
          <a:xfrm>
            <a:off x="471488" y="961901"/>
            <a:ext cx="5915025" cy="796038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5496"/>
              </a:buClr>
              <a:buSzPts val="2400"/>
              <a:buNone/>
            </a:pPr>
            <a:r>
              <a:rPr lang="en-US" sz="2400" b="1" dirty="0">
                <a:solidFill>
                  <a:srgbClr val="2F5496"/>
                </a:solidFill>
              </a:rPr>
              <a:t>e-LA- Royal College of </a:t>
            </a:r>
            <a:r>
              <a:rPr lang="en-US" sz="2400" b="1" dirty="0" err="1">
                <a:solidFill>
                  <a:srgbClr val="2F5496"/>
                </a:solidFill>
              </a:rPr>
              <a:t>Anaesthetists</a:t>
            </a:r>
            <a:r>
              <a:rPr lang="en-US" sz="2400" b="1" dirty="0">
                <a:solidFill>
                  <a:srgbClr val="2F5496"/>
                </a:solidFill>
              </a:rPr>
              <a:t> </a:t>
            </a:r>
            <a:r>
              <a:rPr lang="en-US" sz="2400" b="1" dirty="0">
                <a:solidFill>
                  <a:srgbClr val="2F5496"/>
                </a:solidFill>
                <a:latin typeface="Calibri"/>
                <a:ea typeface="Calibri"/>
                <a:cs typeface="Calibri"/>
                <a:sym typeface="Calibri"/>
              </a:rPr>
              <a:t> </a:t>
            </a:r>
            <a:endParaRPr sz="2400" b="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endParaRPr sz="1400" b="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r>
              <a:rPr lang="en-US" sz="1400" b="1" i="1" dirty="0">
                <a:solidFill>
                  <a:srgbClr val="00B0F0"/>
                </a:solidFill>
                <a:latin typeface="Calibri"/>
                <a:ea typeface="Calibri"/>
                <a:cs typeface="Calibri"/>
                <a:sym typeface="Calibri"/>
              </a:rPr>
              <a:t>Dr. </a:t>
            </a:r>
            <a:r>
              <a:rPr lang="en-US" sz="1400" b="1" i="1" dirty="0" err="1">
                <a:solidFill>
                  <a:srgbClr val="00B0F0"/>
                </a:solidFill>
                <a:latin typeface="Calibri"/>
                <a:ea typeface="Calibri"/>
                <a:cs typeface="Calibri"/>
                <a:sym typeface="Calibri"/>
              </a:rPr>
              <a:t>Siobhán</a:t>
            </a:r>
            <a:r>
              <a:rPr lang="en-US" sz="1400" b="1" i="1" dirty="0">
                <a:solidFill>
                  <a:srgbClr val="00B0F0"/>
                </a:solidFill>
                <a:latin typeface="Calibri"/>
                <a:ea typeface="Calibri"/>
                <a:cs typeface="Calibri"/>
                <a:sym typeface="Calibri"/>
              </a:rPr>
              <a:t> Clarke</a:t>
            </a:r>
          </a:p>
          <a:p>
            <a:pPr marL="0" lvl="0" indent="0" algn="l" rtl="0">
              <a:lnSpc>
                <a:spcPct val="90000"/>
              </a:lnSpc>
              <a:spcBef>
                <a:spcPts val="0"/>
              </a:spcBef>
              <a:spcAft>
                <a:spcPts val="0"/>
              </a:spcAft>
              <a:buClr>
                <a:srgbClr val="00B0F0"/>
              </a:buClr>
              <a:buSzPts val="1400"/>
              <a:buNone/>
            </a:pPr>
            <a:r>
              <a:rPr lang="en-US" sz="1400" b="1" i="1" dirty="0">
                <a:solidFill>
                  <a:srgbClr val="00B0F0"/>
                </a:solidFill>
              </a:rPr>
              <a:t>SAT 3 Connolly Hospital Blanchardstown</a:t>
            </a:r>
            <a:endParaRPr sz="1400" b="1" i="1" dirty="0">
              <a:solidFill>
                <a:srgbClr val="00B0F0"/>
              </a:solidFill>
              <a:latin typeface="Calibri"/>
              <a:ea typeface="Calibri"/>
              <a:cs typeface="Calibri"/>
              <a:sym typeface="Calibri"/>
            </a:endParaRPr>
          </a:p>
          <a:p>
            <a:pPr marL="0" lvl="0" indent="0" algn="just" rtl="0">
              <a:lnSpc>
                <a:spcPct val="90000"/>
              </a:lnSpc>
              <a:spcBef>
                <a:spcPts val="0"/>
              </a:spcBef>
              <a:spcAft>
                <a:spcPts val="0"/>
              </a:spcAft>
              <a:buClr>
                <a:srgbClr val="00B0F0"/>
              </a:buClr>
              <a:buSzPts val="1400"/>
              <a:buNone/>
            </a:pPr>
            <a:endParaRPr lang="en-IE" sz="1400" b="1" i="1" dirty="0">
              <a:solidFill>
                <a:srgbClr val="00B0F0"/>
              </a:solidFill>
            </a:endParaRPr>
          </a:p>
          <a:p>
            <a:pPr marL="0" lvl="0" indent="0" algn="just" rtl="0">
              <a:lnSpc>
                <a:spcPct val="90000"/>
              </a:lnSpc>
              <a:spcBef>
                <a:spcPts val="0"/>
              </a:spcBef>
              <a:spcAft>
                <a:spcPts val="0"/>
              </a:spcAft>
              <a:buClr>
                <a:srgbClr val="00B0F0"/>
              </a:buClr>
              <a:buSzPts val="1400"/>
              <a:buNone/>
            </a:pPr>
            <a:r>
              <a:rPr lang="en-IE" sz="1400" dirty="0">
                <a:solidFill>
                  <a:schemeClr val="tx1"/>
                </a:solidFill>
                <a:latin typeface="Calibri" panose="020F0502020204030204" pitchFamily="34" charset="0"/>
                <a:cs typeface="Calibri" panose="020F0502020204030204" pitchFamily="34" charset="0"/>
              </a:rPr>
              <a:t>Irish Anaesthesiology trainees are fortunate to have access to e-learning anaesthesia, a joint initiative undertaken by the Royal College of Anaesthetists and e-Learning for Healthcare, intended primarily to provide access to the knowledge base required to support specialist training in Anaesthesia. </a:t>
            </a:r>
          </a:p>
          <a:p>
            <a:pPr marL="0" lvl="0" indent="0" algn="just" rtl="0">
              <a:lnSpc>
                <a:spcPct val="90000"/>
              </a:lnSpc>
              <a:spcBef>
                <a:spcPts val="1200"/>
              </a:spcBef>
              <a:spcAft>
                <a:spcPts val="0"/>
              </a:spcAft>
              <a:buClr>
                <a:srgbClr val="00B0F0"/>
              </a:buClr>
              <a:buSzPts val="1400"/>
              <a:buNone/>
            </a:pPr>
            <a:r>
              <a:rPr lang="en-IE" sz="1400" dirty="0">
                <a:solidFill>
                  <a:schemeClr val="tx1"/>
                </a:solidFill>
                <a:effectLst/>
                <a:latin typeface="Calibri" panose="020F0502020204030204" pitchFamily="34" charset="0"/>
                <a:cs typeface="Calibri" panose="020F0502020204030204" pitchFamily="34" charset="0"/>
              </a:rPr>
              <a:t>Written and edited by anaesthetists, e-LA covers the knowledge and key concepts that underpin the anaesthetic curriculum. The learning material is presented as a structured series of bite-sized sessions including access to an extensive e-Library of articles and interactive MCQs to support continued professional development in anaesthesia.</a:t>
            </a:r>
          </a:p>
          <a:p>
            <a:pPr marL="0" lvl="0" indent="0" algn="just" rtl="0">
              <a:lnSpc>
                <a:spcPct val="90000"/>
              </a:lnSpc>
              <a:spcBef>
                <a:spcPts val="1200"/>
              </a:spcBef>
              <a:spcAft>
                <a:spcPts val="0"/>
              </a:spcAft>
              <a:buClr>
                <a:srgbClr val="00B0F0"/>
              </a:buClr>
              <a:buSzPts val="1400"/>
              <a:buNone/>
            </a:pPr>
            <a:r>
              <a:rPr lang="en-IE" sz="1400" dirty="0">
                <a:solidFill>
                  <a:schemeClr val="tx1"/>
                </a:solidFill>
                <a:latin typeface="Calibri" panose="020F0502020204030204" pitchFamily="34" charset="0"/>
                <a:cs typeface="Calibri" panose="020F0502020204030204" pitchFamily="34" charset="0"/>
              </a:rPr>
              <a:t>There are 14 modules altogether covering all aspects of anaesthesia which are accompanied by a number of revision guides in areas such as pharmacology, physiology and physics.</a:t>
            </a:r>
            <a:endParaRPr lang="en-IE" sz="1400" dirty="0">
              <a:solidFill>
                <a:schemeClr val="tx1"/>
              </a:solidFill>
              <a:effectLst/>
              <a:latin typeface="Calibri" panose="020F0502020204030204" pitchFamily="34" charset="0"/>
              <a:cs typeface="Calibri" panose="020F0502020204030204" pitchFamily="34" charset="0"/>
            </a:endParaRPr>
          </a:p>
          <a:p>
            <a:pPr marL="0" lvl="0" indent="0" algn="just" rtl="0">
              <a:lnSpc>
                <a:spcPct val="90000"/>
              </a:lnSpc>
              <a:spcBef>
                <a:spcPts val="1200"/>
              </a:spcBef>
              <a:spcAft>
                <a:spcPts val="0"/>
              </a:spcAft>
              <a:buClr>
                <a:srgbClr val="00B0F0"/>
              </a:buClr>
              <a:buSzPts val="1400"/>
              <a:buNone/>
            </a:pPr>
            <a:r>
              <a:rPr lang="en-IE" sz="1400" dirty="0">
                <a:solidFill>
                  <a:schemeClr val="tx1"/>
                </a:solidFill>
                <a:latin typeface="Calibri" panose="020F0502020204030204" pitchFamily="34" charset="0"/>
                <a:cs typeface="Calibri" panose="020F0502020204030204" pitchFamily="34" charset="0"/>
              </a:rPr>
              <a:t>It’s a fantastic resource for anyone sitting exams or those looking to further develop or expand their knowledge of anaesthesia. As someone who’s personally used the resource to study for the MCAI, I couldn’t recommend it highly enough!</a:t>
            </a:r>
          </a:p>
          <a:p>
            <a:pPr marL="0" lvl="0" indent="0" algn="just" rtl="0">
              <a:lnSpc>
                <a:spcPct val="90000"/>
              </a:lnSpc>
              <a:spcBef>
                <a:spcPts val="1200"/>
              </a:spcBef>
              <a:spcAft>
                <a:spcPts val="0"/>
              </a:spcAft>
              <a:buClr>
                <a:srgbClr val="00B0F0"/>
              </a:buClr>
              <a:buSzPts val="1400"/>
              <a:buNone/>
            </a:pPr>
            <a:r>
              <a:rPr lang="en-IE" sz="1400" dirty="0">
                <a:solidFill>
                  <a:schemeClr val="tx1"/>
                </a:solidFill>
                <a:latin typeface="Calibri" panose="020F0502020204030204" pitchFamily="34" charset="0"/>
                <a:cs typeface="Calibri" panose="020F0502020204030204" pitchFamily="34" charset="0"/>
              </a:rPr>
              <a:t>Trainees should have received a sign- up email on joining the scheme but can always email the Training Department to request a new link if in doubt. </a:t>
            </a:r>
          </a:p>
          <a:p>
            <a:pPr marL="0" lvl="0" indent="0" algn="just" rtl="0">
              <a:lnSpc>
                <a:spcPct val="90000"/>
              </a:lnSpc>
              <a:spcBef>
                <a:spcPts val="1200"/>
              </a:spcBef>
              <a:spcAft>
                <a:spcPts val="0"/>
              </a:spcAft>
              <a:buClr>
                <a:srgbClr val="00B0F0"/>
              </a:buClr>
              <a:buSzPts val="1400"/>
              <a:buNone/>
            </a:pPr>
            <a:r>
              <a:rPr lang="en-IE" sz="1400" dirty="0">
                <a:solidFill>
                  <a:schemeClr val="tx1"/>
                </a:solidFill>
                <a:latin typeface="Calibri" panose="020F0502020204030204" pitchFamily="34" charset="0"/>
                <a:cs typeface="Calibri" panose="020F0502020204030204" pitchFamily="34" charset="0"/>
                <a:hlinkClick r:id="rId3"/>
              </a:rPr>
              <a:t>training@coa.ie</a:t>
            </a:r>
            <a:endParaRPr lang="en-IE" sz="1400" dirty="0">
              <a:solidFill>
                <a:schemeClr val="tx1"/>
              </a:solidFill>
              <a:latin typeface="Calibri" panose="020F0502020204030204" pitchFamily="34" charset="0"/>
              <a:cs typeface="Calibri" panose="020F0502020204030204" pitchFamily="34" charset="0"/>
            </a:endParaRPr>
          </a:p>
          <a:p>
            <a:pPr marL="0" lvl="0" indent="0" algn="just" rtl="0">
              <a:lnSpc>
                <a:spcPct val="90000"/>
              </a:lnSpc>
              <a:spcBef>
                <a:spcPts val="1200"/>
              </a:spcBef>
              <a:spcAft>
                <a:spcPts val="0"/>
              </a:spcAft>
              <a:buClr>
                <a:srgbClr val="00B0F0"/>
              </a:buClr>
              <a:buSzPts val="1400"/>
              <a:buNone/>
            </a:pPr>
            <a:endParaRPr lang="en-IE" sz="14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Clr>
                <a:srgbClr val="00B0F0"/>
              </a:buClr>
              <a:buSzPts val="1400"/>
              <a:buNone/>
            </a:pPr>
            <a:endParaRPr lang="en-IE" sz="14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Clr>
                <a:srgbClr val="00B0F0"/>
              </a:buClr>
              <a:buSzPts val="1400"/>
              <a:buNone/>
            </a:pPr>
            <a:endParaRPr lang="en-IE" sz="14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Clr>
                <a:srgbClr val="00B0F0"/>
              </a:buClr>
              <a:buSzPts val="1400"/>
              <a:buNone/>
            </a:pPr>
            <a:endParaRPr lang="en-IE" sz="1400" dirty="0">
              <a:solidFill>
                <a:schemeClr val="tx1"/>
              </a:solidFill>
              <a:latin typeface="Calibri" panose="020F0502020204030204" pitchFamily="34" charset="0"/>
              <a:cs typeface="Calibri" panose="020F0502020204030204" pitchFamily="34" charset="0"/>
            </a:endParaRPr>
          </a:p>
          <a:p>
            <a:pPr marL="0" lvl="0" indent="0" algn="l" rtl="0">
              <a:lnSpc>
                <a:spcPct val="90000"/>
              </a:lnSpc>
              <a:spcBef>
                <a:spcPts val="1200"/>
              </a:spcBef>
              <a:spcAft>
                <a:spcPts val="0"/>
              </a:spcAft>
              <a:buClr>
                <a:srgbClr val="00B0F0"/>
              </a:buClr>
              <a:buSzPts val="1400"/>
              <a:buNone/>
            </a:pPr>
            <a:endParaRPr lang="en-IE" sz="1400" dirty="0">
              <a:solidFill>
                <a:schemeClr val="tx1"/>
              </a:solidFill>
              <a:latin typeface="Calibri" panose="020F0502020204030204" pitchFamily="34" charset="0"/>
              <a:cs typeface="Calibri" panose="020F0502020204030204" pitchFamily="34" charset="0"/>
            </a:endParaRPr>
          </a:p>
        </p:txBody>
      </p:sp>
      <p:sp>
        <p:nvSpPr>
          <p:cNvPr id="246" name="Google Shape;246;p1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88920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b12386d9f2_0_62"/>
          <p:cNvSpPr txBox="1">
            <a:spLocks noGrp="1"/>
          </p:cNvSpPr>
          <p:nvPr>
            <p:ph type="body" idx="1"/>
          </p:nvPr>
        </p:nvSpPr>
        <p:spPr>
          <a:xfrm>
            <a:off x="471500" y="742428"/>
            <a:ext cx="5915100" cy="81798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endParaRPr/>
          </a:p>
        </p:txBody>
      </p:sp>
      <p:sp>
        <p:nvSpPr>
          <p:cNvPr id="269" name="Google Shape;269;g1b12386d9f2_0_62"/>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pic>
        <p:nvPicPr>
          <p:cNvPr id="270" name="Google Shape;270;g1b12386d9f2_0_62"/>
          <p:cNvPicPr preferRelativeResize="0"/>
          <p:nvPr/>
        </p:nvPicPr>
        <p:blipFill>
          <a:blip r:embed="rId3">
            <a:alphaModFix/>
          </a:blip>
          <a:stretch>
            <a:fillRect/>
          </a:stretch>
        </p:blipFill>
        <p:spPr>
          <a:xfrm>
            <a:off x="0" y="93864"/>
            <a:ext cx="6858001" cy="97182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3"/>
          <p:cNvSpPr txBox="1">
            <a:spLocks noGrp="1"/>
          </p:cNvSpPr>
          <p:nvPr>
            <p:ph type="body" idx="1"/>
          </p:nvPr>
        </p:nvSpPr>
        <p:spPr>
          <a:xfrm>
            <a:off x="471488" y="889738"/>
            <a:ext cx="5915025" cy="188893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2F5496"/>
              </a:buClr>
              <a:buSzPts val="2400"/>
              <a:buNone/>
            </a:pPr>
            <a:r>
              <a:rPr lang="en-US" sz="2400" b="1">
                <a:solidFill>
                  <a:srgbClr val="2F5496"/>
                </a:solidFill>
              </a:rPr>
              <a:t>Support Services</a:t>
            </a:r>
            <a:endParaRPr sz="1200"/>
          </a:p>
          <a:p>
            <a:pPr marL="0" lvl="0" indent="0" algn="l" rtl="0">
              <a:lnSpc>
                <a:spcPct val="100000"/>
              </a:lnSpc>
              <a:spcBef>
                <a:spcPts val="750"/>
              </a:spcBef>
              <a:spcAft>
                <a:spcPts val="0"/>
              </a:spcAft>
              <a:buClr>
                <a:schemeClr val="dk1"/>
              </a:buClr>
              <a:buSzPts val="1200"/>
              <a:buNone/>
            </a:pPr>
            <a:r>
              <a:rPr lang="en-US" sz="1200"/>
              <a:t>Despite our best efforts, our job can be stressful. With the pandemic hopefully disappearing off into the distance, we need to remember that we still need to look out for ourselves, look out for each other and reach out to fellow trainees if you think they might be having a bad day / week / month! </a:t>
            </a:r>
            <a:endParaRPr/>
          </a:p>
          <a:p>
            <a:pPr marL="0" lvl="0" indent="0" algn="l" rtl="0">
              <a:lnSpc>
                <a:spcPct val="100000"/>
              </a:lnSpc>
              <a:spcBef>
                <a:spcPts val="750"/>
              </a:spcBef>
              <a:spcAft>
                <a:spcPts val="0"/>
              </a:spcAft>
              <a:buClr>
                <a:schemeClr val="dk1"/>
              </a:buClr>
              <a:buSzPts val="1200"/>
              <a:buNone/>
            </a:pPr>
            <a:r>
              <a:rPr lang="en-US" sz="1200"/>
              <a:t>Below are some resources that you may find helpful. </a:t>
            </a:r>
            <a:endParaRPr/>
          </a:p>
          <a:p>
            <a:pPr marL="0" lvl="0" indent="0" algn="l" rtl="0">
              <a:lnSpc>
                <a:spcPct val="90000"/>
              </a:lnSpc>
              <a:spcBef>
                <a:spcPts val="750"/>
              </a:spcBef>
              <a:spcAft>
                <a:spcPts val="0"/>
              </a:spcAft>
              <a:buClr>
                <a:schemeClr val="dk1"/>
              </a:buClr>
              <a:buSzPts val="1200"/>
              <a:buNone/>
            </a:pPr>
            <a:endParaRPr sz="1200"/>
          </a:p>
        </p:txBody>
      </p:sp>
      <p:sp>
        <p:nvSpPr>
          <p:cNvPr id="276" name="Google Shape;276;p1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277" name="Google Shape;277;p13"/>
          <p:cNvSpPr txBox="1"/>
          <p:nvPr/>
        </p:nvSpPr>
        <p:spPr>
          <a:xfrm>
            <a:off x="471486" y="2542517"/>
            <a:ext cx="4371900" cy="19395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B0F0"/>
              </a:buClr>
              <a:buSzPts val="1200"/>
              <a:buFont typeface="Calibri"/>
              <a:buNone/>
            </a:pPr>
            <a:r>
              <a:rPr lang="en-US" sz="1200" b="1">
                <a:solidFill>
                  <a:srgbClr val="00B0F0"/>
                </a:solidFill>
                <a:latin typeface="Calibri"/>
                <a:ea typeface="Calibri"/>
                <a:cs typeface="Calibri"/>
                <a:sym typeface="Calibri"/>
              </a:rPr>
              <a:t>General Practitioner</a:t>
            </a:r>
            <a:endParaRPr/>
          </a:p>
          <a:p>
            <a:pPr marL="0" marR="0" lvl="0" indent="0" algn="just"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With moving around every year or indeed every 6 months, it can be difficult to find the time to </a:t>
            </a:r>
            <a:r>
              <a:rPr lang="en-US" sz="1200">
                <a:solidFill>
                  <a:srgbClr val="060C36"/>
                </a:solidFill>
                <a:latin typeface="Calibri"/>
                <a:ea typeface="Calibri"/>
                <a:cs typeface="Calibri"/>
                <a:sym typeface="Calibri"/>
              </a:rPr>
              <a:t>register with a GP. </a:t>
            </a:r>
            <a:r>
              <a:rPr lang="en-US" sz="1200" b="0" i="0">
                <a:solidFill>
                  <a:srgbClr val="060C36"/>
                </a:solidFill>
                <a:latin typeface="Calibri"/>
                <a:ea typeface="Calibri"/>
                <a:cs typeface="Calibri"/>
                <a:sym typeface="Calibri"/>
              </a:rPr>
              <a:t>The National GP Directory, compiled by the ICGP, lists GPs who have indicated that they have capacity to register NCHDs, trainees and interns seeking a GP within their locality during their clinical rotations. You can access the map and directory here.</a:t>
            </a:r>
            <a:endParaRPr/>
          </a:p>
          <a:p>
            <a:pPr marL="0" marR="0" lvl="0" indent="0" algn="just" rtl="0">
              <a:spcBef>
                <a:spcPts val="0"/>
              </a:spcBef>
              <a:spcAft>
                <a:spcPts val="0"/>
              </a:spcAft>
              <a:buClr>
                <a:schemeClr val="dk1"/>
              </a:buClr>
              <a:buSzPts val="1200"/>
              <a:buFont typeface="Calibri"/>
              <a:buNone/>
            </a:pPr>
            <a:endParaRPr sz="1200" b="0" i="0">
              <a:solidFill>
                <a:srgbClr val="FF0000"/>
              </a:solidFill>
              <a:latin typeface="Calibri"/>
              <a:ea typeface="Calibri"/>
              <a:cs typeface="Calibri"/>
              <a:sym typeface="Calibri"/>
            </a:endParaRPr>
          </a:p>
          <a:p>
            <a:pPr marL="0" marR="0" lvl="0" indent="0" algn="just" rtl="0">
              <a:spcBef>
                <a:spcPts val="0"/>
              </a:spcBef>
              <a:spcAft>
                <a:spcPts val="0"/>
              </a:spcAft>
              <a:buClr>
                <a:srgbClr val="FF0000"/>
              </a:buClr>
              <a:buSzPts val="1200"/>
              <a:buFont typeface="Calibri"/>
              <a:buNone/>
            </a:pPr>
            <a:r>
              <a:rPr lang="en-US" sz="1200" i="0">
                <a:solidFill>
                  <a:schemeClr val="dk1"/>
                </a:solidFill>
                <a:latin typeface="Calibri"/>
                <a:ea typeface="Calibri"/>
                <a:cs typeface="Calibri"/>
                <a:sym typeface="Calibri"/>
              </a:rPr>
              <a:t>https://www.icgp.ie/go/in_the_practice/doctors_health/national_gp_directory_for_nchds</a:t>
            </a:r>
            <a:endParaRPr>
              <a:solidFill>
                <a:schemeClr val="dk1"/>
              </a:solidFill>
            </a:endParaRPr>
          </a:p>
        </p:txBody>
      </p:sp>
      <p:pic>
        <p:nvPicPr>
          <p:cNvPr id="278" name="Google Shape;278;p13" descr="Irish College of General Practitioners (ICGP) - AsIAm.ie"/>
          <p:cNvPicPr preferRelativeResize="0"/>
          <p:nvPr/>
        </p:nvPicPr>
        <p:blipFill rotWithShape="1">
          <a:blip r:embed="rId3">
            <a:alphaModFix/>
          </a:blip>
          <a:srcRect/>
          <a:stretch/>
        </p:blipFill>
        <p:spPr>
          <a:xfrm>
            <a:off x="5014686" y="2651814"/>
            <a:ext cx="1139372" cy="1139372"/>
          </a:xfrm>
          <a:prstGeom prst="rect">
            <a:avLst/>
          </a:prstGeom>
          <a:noFill/>
          <a:ln>
            <a:noFill/>
          </a:ln>
        </p:spPr>
      </p:pic>
      <p:sp>
        <p:nvSpPr>
          <p:cNvPr id="279" name="Google Shape;279;p13"/>
          <p:cNvSpPr txBox="1"/>
          <p:nvPr/>
        </p:nvSpPr>
        <p:spPr>
          <a:xfrm>
            <a:off x="471486" y="4506943"/>
            <a:ext cx="4371900" cy="249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B0F0"/>
                </a:solidFill>
                <a:latin typeface="Calibri"/>
                <a:ea typeface="Calibri"/>
                <a:cs typeface="Calibri"/>
                <a:sym typeface="Calibri"/>
              </a:rPr>
              <a:t>Practitioner Health</a:t>
            </a:r>
            <a:endParaRPr/>
          </a:p>
          <a:p>
            <a:pPr marL="0" marR="0" lvl="0" indent="0" algn="just" rtl="0">
              <a:spcBef>
                <a:spcPts val="0"/>
              </a:spcBef>
              <a:spcAft>
                <a:spcPts val="0"/>
              </a:spcAft>
              <a:buNone/>
            </a:pPr>
            <a:r>
              <a:rPr lang="en-US" sz="1200">
                <a:solidFill>
                  <a:schemeClr val="dk1"/>
                </a:solidFill>
                <a:latin typeface="Calibri"/>
                <a:ea typeface="Calibri"/>
                <a:cs typeface="Calibri"/>
                <a:sym typeface="Calibri"/>
              </a:rPr>
              <a:t>This programme provides appropriate care and support for health professionals in Ireland who may have mental health issues such as stress, anxiety, or burnout or who may have a substance misuse problem. It is fully independent and separate from the regulatory bodies and employers. It has been endorsed by Memorandum of Understanding by the relevant professional councils and is supported by representative organisations and training bodies.</a:t>
            </a:r>
            <a:endParaRPr/>
          </a:p>
          <a:p>
            <a:pPr marL="0" marR="0" lvl="0" indent="0" algn="just" rtl="0">
              <a:spcBef>
                <a:spcPts val="0"/>
              </a:spcBef>
              <a:spcAft>
                <a:spcPts val="0"/>
              </a:spcAft>
              <a:buNone/>
            </a:pPr>
            <a:endParaRPr sz="1200">
              <a:solidFill>
                <a:srgbClr val="FF0000"/>
              </a:solidFill>
              <a:latin typeface="Calibri"/>
              <a:ea typeface="Calibri"/>
              <a:cs typeface="Calibri"/>
              <a:sym typeface="Calibri"/>
            </a:endParaRPr>
          </a:p>
          <a:p>
            <a:pPr marL="0" marR="0" lvl="0" indent="0" algn="just" rtl="0">
              <a:spcBef>
                <a:spcPts val="0"/>
              </a:spcBef>
              <a:spcAft>
                <a:spcPts val="0"/>
              </a:spcAft>
              <a:buNone/>
            </a:pPr>
            <a:r>
              <a:rPr lang="en-US" sz="1200">
                <a:solidFill>
                  <a:schemeClr val="dk1"/>
                </a:solidFill>
                <a:latin typeface="Calibri"/>
                <a:ea typeface="Calibri"/>
                <a:cs typeface="Calibri"/>
                <a:sym typeface="Calibri"/>
              </a:rPr>
              <a:t>https://practitionerhealth.ie/</a:t>
            </a:r>
            <a:endParaRPr>
              <a:solidFill>
                <a:schemeClr val="dk1"/>
              </a:solidFill>
            </a:endParaRPr>
          </a:p>
          <a:p>
            <a:pPr marL="0" marR="0" lvl="0" indent="0" algn="just" rtl="0">
              <a:spcBef>
                <a:spcPts val="0"/>
              </a:spcBef>
              <a:spcAft>
                <a:spcPts val="0"/>
              </a:spcAft>
              <a:buNone/>
            </a:pPr>
            <a:r>
              <a:rPr lang="en-US"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confidential@practitionerhealth.ie</a:t>
            </a:r>
            <a:endParaRPr sz="12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200">
                <a:solidFill>
                  <a:schemeClr val="dk1"/>
                </a:solidFill>
                <a:latin typeface="Calibri"/>
                <a:ea typeface="Calibri"/>
                <a:cs typeface="Calibri"/>
                <a:sym typeface="Calibri"/>
              </a:rPr>
              <a:t>085 7601274</a:t>
            </a:r>
            <a:endParaRPr>
              <a:solidFill>
                <a:schemeClr val="dk1"/>
              </a:solidFill>
            </a:endParaRPr>
          </a:p>
          <a:p>
            <a:pPr marL="0" marR="0" lvl="0" indent="0" algn="just" rtl="0">
              <a:spcBef>
                <a:spcPts val="0"/>
              </a:spcBef>
              <a:spcAft>
                <a:spcPts val="0"/>
              </a:spcAft>
              <a:buNone/>
            </a:pPr>
            <a:endParaRPr sz="1200">
              <a:solidFill>
                <a:srgbClr val="FF0000"/>
              </a:solidFill>
              <a:latin typeface="Calibri"/>
              <a:ea typeface="Calibri"/>
              <a:cs typeface="Calibri"/>
              <a:sym typeface="Calibri"/>
            </a:endParaRPr>
          </a:p>
        </p:txBody>
      </p:sp>
      <p:pic>
        <p:nvPicPr>
          <p:cNvPr id="280" name="Google Shape;280;p13" descr="practitioner health – The College of Psychiatrists of Ireland"/>
          <p:cNvPicPr preferRelativeResize="0"/>
          <p:nvPr/>
        </p:nvPicPr>
        <p:blipFill rotWithShape="1">
          <a:blip r:embed="rId5">
            <a:alphaModFix/>
          </a:blip>
          <a:srcRect/>
          <a:stretch/>
        </p:blipFill>
        <p:spPr>
          <a:xfrm>
            <a:off x="5014686" y="4580083"/>
            <a:ext cx="1612217" cy="840967"/>
          </a:xfrm>
          <a:prstGeom prst="rect">
            <a:avLst/>
          </a:prstGeom>
          <a:noFill/>
          <a:ln>
            <a:noFill/>
          </a:ln>
        </p:spPr>
      </p:pic>
      <p:pic>
        <p:nvPicPr>
          <p:cNvPr id="281" name="Google Shape;281;p13"/>
          <p:cNvPicPr preferRelativeResize="0"/>
          <p:nvPr/>
        </p:nvPicPr>
        <p:blipFill rotWithShape="1">
          <a:blip r:embed="rId6">
            <a:alphaModFix/>
          </a:blip>
          <a:srcRect/>
          <a:stretch/>
        </p:blipFill>
        <p:spPr>
          <a:xfrm>
            <a:off x="5037273" y="6878797"/>
            <a:ext cx="1155429" cy="527403"/>
          </a:xfrm>
          <a:prstGeom prst="rect">
            <a:avLst/>
          </a:prstGeom>
          <a:noFill/>
          <a:ln>
            <a:noFill/>
          </a:ln>
        </p:spPr>
      </p:pic>
      <p:sp>
        <p:nvSpPr>
          <p:cNvPr id="282" name="Google Shape;282;p13"/>
          <p:cNvSpPr txBox="1"/>
          <p:nvPr/>
        </p:nvSpPr>
        <p:spPr>
          <a:xfrm>
            <a:off x="471491" y="6866705"/>
            <a:ext cx="437197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a:solidFill>
                  <a:srgbClr val="00B0F0"/>
                </a:solidFill>
                <a:latin typeface="Calibri"/>
                <a:ea typeface="Calibri"/>
                <a:cs typeface="Calibri"/>
                <a:sym typeface="Calibri"/>
              </a:rPr>
              <a:t>Pieta House</a:t>
            </a:r>
            <a:endParaRPr/>
          </a:p>
          <a:p>
            <a:pPr marL="0" marR="0" lvl="0" indent="0" algn="l" rtl="0">
              <a:spcBef>
                <a:spcPts val="0"/>
              </a:spcBef>
              <a:spcAft>
                <a:spcPts val="0"/>
              </a:spcAft>
              <a:buNone/>
            </a:pPr>
            <a:r>
              <a:rPr lang="en-US" sz="1200" b="0" i="0">
                <a:solidFill>
                  <a:srgbClr val="060C36"/>
                </a:solidFill>
                <a:latin typeface="Calibri"/>
                <a:ea typeface="Calibri"/>
                <a:cs typeface="Calibri"/>
                <a:sym typeface="Calibri"/>
              </a:rPr>
              <a:t>Pieta provide free counselling to those with suicidal ideation, those engaging in self-harm, and those bereaved by suicide. Staff are fully qualified and provide a professional one-to-one therapeutic service.</a:t>
            </a:r>
            <a:endParaRPr/>
          </a:p>
          <a:p>
            <a:pPr marL="0" marR="0" lvl="0" indent="0" algn="l" rtl="0">
              <a:spcBef>
                <a:spcPts val="0"/>
              </a:spcBef>
              <a:spcAft>
                <a:spcPts val="0"/>
              </a:spcAft>
              <a:buNone/>
            </a:pPr>
            <a:endParaRPr sz="1200">
              <a:solidFill>
                <a:srgbClr val="FF0000"/>
              </a:solidFill>
              <a:latin typeface="Calibri"/>
              <a:ea typeface="Calibri"/>
              <a:cs typeface="Calibri"/>
              <a:sym typeface="Calibri"/>
            </a:endParaRPr>
          </a:p>
          <a:p>
            <a:pPr marL="0" marR="0" lvl="0" indent="0" algn="l" rtl="0">
              <a:spcBef>
                <a:spcPts val="0"/>
              </a:spcBef>
              <a:spcAft>
                <a:spcPts val="0"/>
              </a:spcAft>
              <a:buNone/>
            </a:pPr>
            <a:r>
              <a:rPr lang="en-US" sz="1200">
                <a:solidFill>
                  <a:srgbClr val="FF0000"/>
                </a:solidFill>
                <a:latin typeface="Calibri"/>
                <a:ea typeface="Calibri"/>
                <a:cs typeface="Calibri"/>
                <a:sym typeface="Calibri"/>
              </a:rPr>
              <a:t>www.pieta.ie</a:t>
            </a:r>
            <a:endParaRPr sz="1200" b="0" i="0">
              <a:solidFill>
                <a:srgbClr val="FF0000"/>
              </a:solidFill>
              <a:latin typeface="Calibri"/>
              <a:ea typeface="Calibri"/>
              <a:cs typeface="Calibri"/>
              <a:sym typeface="Calibri"/>
            </a:endParaRPr>
          </a:p>
          <a:p>
            <a:pPr marL="0" marR="0" lvl="0" indent="0" algn="l" rtl="0">
              <a:spcBef>
                <a:spcPts val="0"/>
              </a:spcBef>
              <a:spcAft>
                <a:spcPts val="0"/>
              </a:spcAft>
              <a:buNone/>
            </a:pPr>
            <a:r>
              <a:rPr lang="en-US" sz="1200" b="0" i="0">
                <a:solidFill>
                  <a:srgbClr val="FF0000"/>
                </a:solidFill>
                <a:latin typeface="Calibri"/>
                <a:ea typeface="Calibri"/>
                <a:cs typeface="Calibri"/>
                <a:sym typeface="Calibri"/>
              </a:rPr>
              <a:t>24hr Crisis Helpline on Free phone </a:t>
            </a:r>
            <a:r>
              <a:rPr lang="en-US" sz="1200" b="1" i="0" u="sng" strike="noStrike">
                <a:solidFill>
                  <a:srgbClr val="FF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1800 247 247</a:t>
            </a:r>
            <a:r>
              <a:rPr lang="en-US" sz="1200" b="1" i="0">
                <a:solidFill>
                  <a:srgbClr val="FF0000"/>
                </a:solidFill>
                <a:latin typeface="Calibri"/>
                <a:ea typeface="Calibri"/>
                <a:cs typeface="Calibri"/>
                <a:sym typeface="Calibri"/>
              </a:rPr>
              <a:t>, or Text HELP to </a:t>
            </a:r>
            <a:r>
              <a:rPr lang="en-US" sz="1200" b="1" i="0" u="sng" strike="noStrike">
                <a:solidFill>
                  <a:srgbClr val="FF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51444</a:t>
            </a:r>
            <a:endParaRPr sz="1200" b="1" i="0" u="none" strike="noStrike">
              <a:solidFill>
                <a:srgbClr val="FF0000"/>
              </a:solidFill>
              <a:latin typeface="Calibri"/>
              <a:ea typeface="Calibri"/>
              <a:cs typeface="Calibri"/>
              <a:sym typeface="Calibri"/>
            </a:endParaRPr>
          </a:p>
          <a:p>
            <a:pPr marL="0" marR="0" lvl="0" indent="0" algn="l" rtl="0">
              <a:spcBef>
                <a:spcPts val="0"/>
              </a:spcBef>
              <a:spcAft>
                <a:spcPts val="0"/>
              </a:spcAft>
              <a:buNone/>
            </a:pPr>
            <a:r>
              <a:rPr lang="en-US" sz="1200" b="0" i="0">
                <a:solidFill>
                  <a:srgbClr val="FF0000"/>
                </a:solidFill>
                <a:latin typeface="Calibri"/>
                <a:ea typeface="Calibri"/>
                <a:cs typeface="Calibri"/>
                <a:sym typeface="Calibri"/>
              </a:rPr>
              <a:t>Therapy Services team on </a:t>
            </a:r>
            <a:r>
              <a:rPr lang="en-US" sz="1200" b="1" i="0" u="sng" strike="noStrike">
                <a:solidFill>
                  <a:srgbClr val="FF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0818 111 126</a:t>
            </a:r>
            <a:endParaRPr sz="1200" b="1" i="0" u="none" strike="noStrike">
              <a:solidFill>
                <a:srgbClr val="FF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4"/>
          <p:cNvSpPr txBox="1">
            <a:spLocks noGrp="1"/>
          </p:cNvSpPr>
          <p:nvPr>
            <p:ph type="body" idx="1"/>
          </p:nvPr>
        </p:nvSpPr>
        <p:spPr>
          <a:xfrm>
            <a:off x="471488" y="957943"/>
            <a:ext cx="4512341" cy="150605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B0F0"/>
              </a:buClr>
              <a:buSzPts val="1200"/>
              <a:buNone/>
            </a:pPr>
            <a:r>
              <a:rPr lang="en-US" sz="1200" b="1" i="0">
                <a:solidFill>
                  <a:srgbClr val="00B0F0"/>
                </a:solidFill>
              </a:rPr>
              <a:t>Samaritans</a:t>
            </a:r>
            <a:endParaRPr sz="1200" i="0">
              <a:solidFill>
                <a:srgbClr val="00B0F0"/>
              </a:solidFill>
            </a:endParaRPr>
          </a:p>
          <a:p>
            <a:pPr marL="0" lvl="0" indent="0" algn="just" rtl="0">
              <a:lnSpc>
                <a:spcPct val="90000"/>
              </a:lnSpc>
              <a:spcBef>
                <a:spcPts val="750"/>
              </a:spcBef>
              <a:spcAft>
                <a:spcPts val="0"/>
              </a:spcAft>
              <a:buClr>
                <a:srgbClr val="004455"/>
              </a:buClr>
              <a:buSzPts val="1200"/>
              <a:buNone/>
            </a:pPr>
            <a:r>
              <a:rPr lang="en-US" sz="1200" i="0">
                <a:solidFill>
                  <a:srgbClr val="004455"/>
                </a:solidFill>
              </a:rPr>
              <a:t>Samaritans is a charity in Ireland offering emotional support 24 hours a day, 365 days a year, to anyone who is in distress, lonely, struggling to cope or feeling suicidal. </a:t>
            </a:r>
            <a:r>
              <a:rPr lang="en-US" sz="1200" b="0" i="0">
                <a:solidFill>
                  <a:srgbClr val="004455"/>
                </a:solidFill>
              </a:rPr>
              <a:t>Samaritans has 21 local branches across the island of Ireland (13 in RoI and 8 in NI) which are run independently by a network of volunteers. Volunteers are on duty 24 hours a day, seven days a week, on the freephone helpline number </a:t>
            </a:r>
            <a:r>
              <a:rPr lang="en-US" sz="1200" b="0" i="0">
                <a:solidFill>
                  <a:srgbClr val="FF0000"/>
                </a:solidFill>
              </a:rPr>
              <a:t>116 123</a:t>
            </a:r>
            <a:endParaRPr sz="1200">
              <a:solidFill>
                <a:srgbClr val="FF0000"/>
              </a:solidFill>
            </a:endParaRPr>
          </a:p>
        </p:txBody>
      </p:sp>
      <p:sp>
        <p:nvSpPr>
          <p:cNvPr id="288" name="Google Shape;288;p1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pic>
        <p:nvPicPr>
          <p:cNvPr id="289" name="Google Shape;289;p14" descr="Phoenix Group extends UK charity partnership with Samaritans after  successful first year | Phoenix Group"/>
          <p:cNvPicPr preferRelativeResize="0"/>
          <p:nvPr/>
        </p:nvPicPr>
        <p:blipFill rotWithShape="1">
          <a:blip r:embed="rId3">
            <a:alphaModFix/>
          </a:blip>
          <a:srcRect/>
          <a:stretch/>
        </p:blipFill>
        <p:spPr>
          <a:xfrm>
            <a:off x="5168900" y="1249799"/>
            <a:ext cx="1386877" cy="922337"/>
          </a:xfrm>
          <a:prstGeom prst="rect">
            <a:avLst/>
          </a:prstGeom>
          <a:noFill/>
          <a:ln>
            <a:noFill/>
          </a:ln>
        </p:spPr>
      </p:pic>
      <p:sp>
        <p:nvSpPr>
          <p:cNvPr id="290" name="Google Shape;290;p14"/>
          <p:cNvSpPr txBox="1"/>
          <p:nvPr/>
        </p:nvSpPr>
        <p:spPr>
          <a:xfrm>
            <a:off x="471488" y="2705100"/>
            <a:ext cx="4512341"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i="0">
                <a:solidFill>
                  <a:srgbClr val="00B0F0"/>
                </a:solidFill>
                <a:latin typeface="Calibri"/>
                <a:ea typeface="Calibri"/>
                <a:cs typeface="Calibri"/>
                <a:sym typeface="Calibri"/>
              </a:rPr>
              <a:t>HSE Employee Assistance Programme</a:t>
            </a:r>
            <a:endParaRPr/>
          </a:p>
          <a:p>
            <a:pPr marL="0" marR="0" lvl="0" indent="0" algn="just" rtl="0">
              <a:spcBef>
                <a:spcPts val="0"/>
              </a:spcBef>
              <a:spcAft>
                <a:spcPts val="0"/>
              </a:spcAft>
              <a:buNone/>
            </a:pPr>
            <a:r>
              <a:rPr lang="en-US" sz="1200" b="0" i="0">
                <a:solidFill>
                  <a:srgbClr val="212B32"/>
                </a:solidFill>
                <a:latin typeface="Calibri"/>
                <a:ea typeface="Calibri"/>
                <a:cs typeface="Calibri"/>
                <a:sym typeface="Calibri"/>
              </a:rPr>
              <a:t>The HSE Employee Assistance Programme (EAP) is a work-based support service for staff and the organisation. This is a confidential independent service. It supports employees with psychosocial issues (psychological and social factors that influence mental health). These issues may be personal or work-related, affecting your job performance or home life. The service is free and available to all HSE employees.</a:t>
            </a:r>
            <a:endParaRPr/>
          </a:p>
          <a:p>
            <a:pPr marL="0" marR="0" lvl="0" indent="0" algn="just" rtl="0">
              <a:spcBef>
                <a:spcPts val="0"/>
              </a:spcBef>
              <a:spcAft>
                <a:spcPts val="0"/>
              </a:spcAft>
              <a:buNone/>
            </a:pPr>
            <a:r>
              <a:rPr lang="en-US" sz="1200" i="0">
                <a:solidFill>
                  <a:srgbClr val="FF0000"/>
                </a:solidFill>
                <a:latin typeface="Calibri"/>
                <a:ea typeface="Calibri"/>
                <a:cs typeface="Calibri"/>
                <a:sym typeface="Calibri"/>
              </a:rPr>
              <a:t>Call </a:t>
            </a:r>
            <a:r>
              <a:rPr lang="en-US" sz="1200" i="0" u="sng">
                <a:solidFill>
                  <a:srgbClr val="FF000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0818 327 327</a:t>
            </a:r>
            <a:r>
              <a:rPr lang="en-US" sz="1200" i="0">
                <a:solidFill>
                  <a:srgbClr val="FF0000"/>
                </a:solidFill>
                <a:latin typeface="Calibri"/>
                <a:ea typeface="Calibri"/>
                <a:cs typeface="Calibri"/>
                <a:sym typeface="Calibri"/>
              </a:rPr>
              <a:t> </a:t>
            </a:r>
            <a:r>
              <a:rPr lang="en-US" sz="1200" b="0" i="0">
                <a:solidFill>
                  <a:srgbClr val="212B32"/>
                </a:solidFill>
                <a:latin typeface="Calibri"/>
                <a:ea typeface="Calibri"/>
                <a:cs typeface="Calibri"/>
                <a:sym typeface="Calibri"/>
              </a:rPr>
              <a:t>to speak to someone who can help.</a:t>
            </a:r>
            <a:endParaRPr/>
          </a:p>
        </p:txBody>
      </p:sp>
      <p:pic>
        <p:nvPicPr>
          <p:cNvPr id="291" name="Google Shape;291;p14" descr="COVID-19 (coronavirus) - HSE.ie"/>
          <p:cNvPicPr preferRelativeResize="0"/>
          <p:nvPr/>
        </p:nvPicPr>
        <p:blipFill rotWithShape="1">
          <a:blip r:embed="rId5">
            <a:alphaModFix/>
          </a:blip>
          <a:srcRect/>
          <a:stretch/>
        </p:blipFill>
        <p:spPr>
          <a:xfrm>
            <a:off x="4993695" y="3173482"/>
            <a:ext cx="1562082" cy="817562"/>
          </a:xfrm>
          <a:prstGeom prst="rect">
            <a:avLst/>
          </a:prstGeom>
          <a:noFill/>
          <a:ln>
            <a:noFill/>
          </a:ln>
        </p:spPr>
      </p:pic>
      <p:sp>
        <p:nvSpPr>
          <p:cNvPr id="292" name="Google Shape;292;p14"/>
          <p:cNvSpPr txBox="1"/>
          <p:nvPr/>
        </p:nvSpPr>
        <p:spPr>
          <a:xfrm>
            <a:off x="471487" y="4683456"/>
            <a:ext cx="6084289"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B0F0"/>
                </a:solidFill>
                <a:latin typeface="Calibri"/>
                <a:ea typeface="Calibri"/>
                <a:cs typeface="Calibri"/>
                <a:sym typeface="Calibri"/>
              </a:rPr>
              <a:t>Websites</a:t>
            </a:r>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HSE: </a:t>
            </a:r>
            <a:r>
              <a:rPr lang="en-US" sz="1200">
                <a:solidFill>
                  <a:schemeClr val="dk1"/>
                </a:solidFill>
                <a:latin typeface="Calibri"/>
                <a:ea typeface="Calibri"/>
                <a:cs typeface="Calibri"/>
                <a:sym typeface="Calibri"/>
              </a:rPr>
              <a:t>https://www.hse.ie/eng/staff/workplace-health-and-wellbeing-unit/</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CAI: </a:t>
            </a:r>
            <a:r>
              <a:rPr lang="en-US" sz="1200">
                <a:solidFill>
                  <a:schemeClr val="dk1"/>
                </a:solidFill>
                <a:latin typeface="Calibri"/>
                <a:ea typeface="Calibri"/>
                <a:cs typeface="Calibri"/>
                <a:sym typeface="Calibri"/>
              </a:rPr>
              <a:t>https://www.anaesthesia.ie/training/wellbeing/</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Mind the Frontline: </a:t>
            </a:r>
            <a:r>
              <a:rPr lang="en-US" sz="1200">
                <a:solidFill>
                  <a:schemeClr val="dk1"/>
                </a:solidFill>
                <a:latin typeface="Calibri"/>
                <a:ea typeface="Calibri"/>
                <a:cs typeface="Calibri"/>
                <a:sym typeface="Calibri"/>
              </a:rPr>
              <a:t>https://www.mindthefrontline.com/</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a:solidFill>
                  <a:schemeClr val="dk1"/>
                </a:solidFill>
                <a:latin typeface="Calibri"/>
                <a:ea typeface="Calibri"/>
                <a:cs typeface="Calibri"/>
                <a:sym typeface="Calibri"/>
              </a:rPr>
              <a:t>UK ICU Society:</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https://www.ics.ac.uk/Society/Wellbeing/Society/Wellbeing_hub/Wellbeing_Hub.aspx?hkey=c4cc359f-caac-4198-b1f2-dabac29af11a</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14"/>
          <p:cNvSpPr txBox="1"/>
          <p:nvPr/>
        </p:nvSpPr>
        <p:spPr>
          <a:xfrm>
            <a:off x="471487" y="6859775"/>
            <a:ext cx="5915100" cy="203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B0F0"/>
                </a:solidFill>
                <a:latin typeface="Calibri"/>
                <a:ea typeface="Calibri"/>
                <a:cs typeface="Calibri"/>
                <a:sym typeface="Calibri"/>
              </a:rPr>
              <a:t>Apps</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200" b="1">
                <a:solidFill>
                  <a:schemeClr val="dk1"/>
                </a:solidFill>
                <a:latin typeface="Calibri"/>
                <a:ea typeface="Calibri"/>
                <a:cs typeface="Calibri"/>
                <a:sym typeface="Calibri"/>
              </a:rPr>
              <a:t>Insighttimer: </a:t>
            </a:r>
            <a:r>
              <a:rPr lang="en-US" sz="1200">
                <a:solidFill>
                  <a:schemeClr val="dk1"/>
                </a:solidFill>
                <a:latin typeface="Calibri"/>
                <a:ea typeface="Calibri"/>
                <a:cs typeface="Calibri"/>
                <a:sym typeface="Calibri"/>
              </a:rPr>
              <a:t>meditation app where much of the content is free with an endless supply of new content frequently being added. Users can browse between a range of popular wellbeing topics.</a:t>
            </a:r>
            <a:endParaRPr/>
          </a:p>
          <a:p>
            <a:pPr marL="0" marR="0" lvl="0" indent="0" algn="just" rtl="0">
              <a:spcBef>
                <a:spcPts val="0"/>
              </a:spcBef>
              <a:spcAft>
                <a:spcPts val="0"/>
              </a:spcAft>
              <a:buNone/>
            </a:pPr>
            <a:endParaRPr sz="12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200" b="1">
                <a:solidFill>
                  <a:schemeClr val="dk1"/>
                </a:solidFill>
                <a:latin typeface="Calibri"/>
                <a:ea typeface="Calibri"/>
                <a:cs typeface="Calibri"/>
                <a:sym typeface="Calibri"/>
              </a:rPr>
              <a:t>Headspace: </a:t>
            </a:r>
            <a:r>
              <a:rPr lang="en-US" sz="1200">
                <a:solidFill>
                  <a:schemeClr val="dk1"/>
                </a:solidFill>
                <a:latin typeface="Calibri"/>
                <a:ea typeface="Calibri"/>
                <a:cs typeface="Calibri"/>
                <a:sym typeface="Calibri"/>
              </a:rPr>
              <a:t>An app that makes meditation and mindfulness simple</a:t>
            </a:r>
            <a:endParaRPr/>
          </a:p>
          <a:p>
            <a:pPr marL="0" marR="0" lvl="0" indent="0" algn="just" rtl="0">
              <a:spcBef>
                <a:spcPts val="0"/>
              </a:spcBef>
              <a:spcAft>
                <a:spcPts val="0"/>
              </a:spcAft>
              <a:buNone/>
            </a:pPr>
            <a:endParaRPr sz="1200" b="1">
              <a:solidFill>
                <a:schemeClr val="dk1"/>
              </a:solidFill>
              <a:latin typeface="Calibri"/>
              <a:ea typeface="Calibri"/>
              <a:cs typeface="Calibri"/>
              <a:sym typeface="Calibri"/>
            </a:endParaRPr>
          </a:p>
          <a:p>
            <a:pPr marL="0" marR="0" lvl="0" indent="0" algn="just" rtl="0">
              <a:spcBef>
                <a:spcPts val="0"/>
              </a:spcBef>
              <a:spcAft>
                <a:spcPts val="0"/>
              </a:spcAft>
              <a:buNone/>
            </a:pPr>
            <a:r>
              <a:rPr lang="en-US" sz="1200" b="1">
                <a:solidFill>
                  <a:schemeClr val="dk1"/>
                </a:solidFill>
                <a:latin typeface="Calibri"/>
                <a:ea typeface="Calibri"/>
                <a:cs typeface="Calibri"/>
                <a:sym typeface="Calibri"/>
              </a:rPr>
              <a:t>Calm: </a:t>
            </a:r>
            <a:r>
              <a:rPr lang="en-US" sz="1200">
                <a:solidFill>
                  <a:schemeClr val="dk1"/>
                </a:solidFill>
                <a:latin typeface="Calibri"/>
                <a:ea typeface="Calibri"/>
                <a:cs typeface="Calibri"/>
                <a:sym typeface="Calibri"/>
              </a:rPr>
              <a:t>Focuses around meditation relaxation and sleep, with sessions anywhere between 3-25minutes to suit your schedule.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5"/>
          <p:cNvSpPr txBox="1">
            <a:spLocks noGrp="1"/>
          </p:cNvSpPr>
          <p:nvPr>
            <p:ph type="body" idx="1"/>
          </p:nvPr>
        </p:nvSpPr>
        <p:spPr>
          <a:xfrm>
            <a:off x="471488" y="1337785"/>
            <a:ext cx="5915100" cy="80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B0F0"/>
              </a:buClr>
              <a:buSzPts val="1800"/>
              <a:buNone/>
            </a:pPr>
            <a:endParaRPr sz="1800" b="1">
              <a:solidFill>
                <a:srgbClr val="00B0F0"/>
              </a:solidFill>
            </a:endParaRPr>
          </a:p>
          <a:p>
            <a:pPr marL="0" lvl="0" indent="0" algn="l" rtl="0">
              <a:lnSpc>
                <a:spcPct val="90000"/>
              </a:lnSpc>
              <a:spcBef>
                <a:spcPts val="0"/>
              </a:spcBef>
              <a:spcAft>
                <a:spcPts val="0"/>
              </a:spcAft>
              <a:buClr>
                <a:srgbClr val="00B0F0"/>
              </a:buClr>
              <a:buSzPts val="1800"/>
              <a:buNone/>
            </a:pPr>
            <a:r>
              <a:rPr lang="en-US" sz="1800" b="1">
                <a:solidFill>
                  <a:srgbClr val="FF0000"/>
                </a:solidFill>
                <a:latin typeface="Calibri"/>
                <a:ea typeface="Calibri"/>
                <a:cs typeface="Calibri"/>
                <a:sym typeface="Calibri"/>
              </a:rPr>
              <a:t>Anaesthetic updates </a:t>
            </a:r>
            <a:endParaRPr>
              <a:solidFill>
                <a:srgbClr val="FF0000"/>
              </a:solidFill>
            </a:endParaRPr>
          </a:p>
          <a:p>
            <a:pPr marL="0" lvl="0" indent="0" algn="l" rtl="0">
              <a:lnSpc>
                <a:spcPct val="90000"/>
              </a:lnSpc>
              <a:spcBef>
                <a:spcPts val="0"/>
              </a:spcBef>
              <a:spcAft>
                <a:spcPts val="0"/>
              </a:spcAft>
              <a:buClr>
                <a:srgbClr val="00B0F0"/>
              </a:buClr>
              <a:buSzPts val="1400"/>
              <a:buNone/>
            </a:pPr>
            <a:r>
              <a:rPr lang="en-US" sz="1400" b="1">
                <a:solidFill>
                  <a:srgbClr val="00B0F0"/>
                </a:solidFill>
                <a:latin typeface="Calibri"/>
                <a:ea typeface="Calibri"/>
                <a:cs typeface="Calibri"/>
                <a:sym typeface="Calibri"/>
              </a:rPr>
              <a:t>February 8</a:t>
            </a:r>
            <a:r>
              <a:rPr lang="en-US" sz="1400" b="1" baseline="30000">
                <a:solidFill>
                  <a:srgbClr val="00B0F0"/>
                </a:solidFill>
                <a:latin typeface="Calibri"/>
                <a:ea typeface="Calibri"/>
                <a:cs typeface="Calibri"/>
                <a:sym typeface="Calibri"/>
              </a:rPr>
              <a:t>th</a:t>
            </a:r>
            <a:r>
              <a:rPr lang="en-US" sz="1400" b="1">
                <a:solidFill>
                  <a:srgbClr val="00B0F0"/>
                </a:solidFill>
                <a:latin typeface="Calibri"/>
                <a:ea typeface="Calibri"/>
                <a:cs typeface="Calibri"/>
                <a:sym typeface="Calibri"/>
              </a:rPr>
              <a:t>-10</a:t>
            </a:r>
            <a:r>
              <a:rPr lang="en-US" sz="1400" b="1" baseline="30000">
                <a:solidFill>
                  <a:srgbClr val="00B0F0"/>
                </a:solidFill>
                <a:latin typeface="Calibri"/>
                <a:ea typeface="Calibri"/>
                <a:cs typeface="Calibri"/>
                <a:sym typeface="Calibri"/>
              </a:rPr>
              <a:t>th</a:t>
            </a:r>
            <a:r>
              <a:rPr lang="en-US" sz="1400" b="1">
                <a:solidFill>
                  <a:srgbClr val="00B0F0"/>
                </a:solidFill>
                <a:latin typeface="Calibri"/>
                <a:ea typeface="Calibri"/>
                <a:cs typeface="Calibri"/>
                <a:sym typeface="Calibri"/>
              </a:rPr>
              <a:t>, Royal College of Anaesthetists London</a:t>
            </a:r>
            <a:endParaRPr sz="1400" b="1">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r>
              <a:rPr lang="en-US" sz="1400" b="1">
                <a:solidFill>
                  <a:srgbClr val="00B0F0"/>
                </a:solidFill>
              </a:rPr>
              <a:t>March 28th-29th, Online </a:t>
            </a:r>
            <a:endParaRPr sz="1400" b="1">
              <a:solidFill>
                <a:srgbClr val="00B0F0"/>
              </a:solidFill>
            </a:endParaRPr>
          </a:p>
          <a:p>
            <a:pPr marL="0" lvl="0" indent="0" algn="l" rtl="0">
              <a:lnSpc>
                <a:spcPct val="90000"/>
              </a:lnSpc>
              <a:spcBef>
                <a:spcPts val="0"/>
              </a:spcBef>
              <a:spcAft>
                <a:spcPts val="0"/>
              </a:spcAft>
              <a:buClr>
                <a:schemeClr val="dk1"/>
              </a:buClr>
              <a:buSzPts val="1400"/>
              <a:buNone/>
            </a:pPr>
            <a:endParaRPr sz="1400" b="1">
              <a:solidFill>
                <a:srgbClr val="00B0F0"/>
              </a:solidFill>
            </a:endParaRPr>
          </a:p>
          <a:p>
            <a:pPr marL="0" lvl="0" indent="0" algn="l" rtl="0">
              <a:lnSpc>
                <a:spcPct val="90000"/>
              </a:lnSpc>
              <a:spcBef>
                <a:spcPts val="0"/>
              </a:spcBef>
              <a:spcAft>
                <a:spcPts val="0"/>
              </a:spcAft>
              <a:buClr>
                <a:schemeClr val="dk1"/>
              </a:buClr>
              <a:buSzPts val="1400"/>
              <a:buNone/>
            </a:pPr>
            <a:r>
              <a:rPr lang="en-US" sz="1400" u="sng">
                <a:solidFill>
                  <a:schemeClr val="hlink"/>
                </a:solidFill>
                <a:latin typeface="Calibri"/>
                <a:ea typeface="Calibri"/>
                <a:cs typeface="Calibri"/>
                <a:sym typeface="Calibri"/>
                <a:hlinkClick r:id="rId3"/>
              </a:rPr>
              <a:t>https://www.rcoa.ac.uk/events/anaesthetic-updates-0</a:t>
            </a:r>
            <a:endParaRPr sz="1400">
              <a:latin typeface="Calibri"/>
              <a:ea typeface="Calibri"/>
              <a:cs typeface="Calibri"/>
              <a:sym typeface="Calibri"/>
            </a:endParaRPr>
          </a:p>
          <a:p>
            <a:pPr marL="0" lvl="0" indent="0" algn="l" rtl="0">
              <a:lnSpc>
                <a:spcPct val="90000"/>
              </a:lnSpc>
              <a:spcBef>
                <a:spcPts val="0"/>
              </a:spcBef>
              <a:spcAft>
                <a:spcPts val="0"/>
              </a:spcAft>
              <a:buClr>
                <a:schemeClr val="dk1"/>
              </a:buClr>
              <a:buSzPts val="1800"/>
              <a:buNone/>
            </a:pPr>
            <a:endParaRPr sz="1800" b="1">
              <a:solidFill>
                <a:srgbClr val="00B0F0"/>
              </a:solidFill>
            </a:endParaRPr>
          </a:p>
          <a:p>
            <a:pPr marL="0" lvl="0" indent="0" algn="l" rtl="0">
              <a:lnSpc>
                <a:spcPct val="90000"/>
              </a:lnSpc>
              <a:spcBef>
                <a:spcPts val="0"/>
              </a:spcBef>
              <a:spcAft>
                <a:spcPts val="0"/>
              </a:spcAft>
              <a:buClr>
                <a:schemeClr val="dk1"/>
              </a:buClr>
              <a:buSzPts val="1800"/>
              <a:buNone/>
            </a:pPr>
            <a:endParaRPr sz="1800" b="1">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800"/>
              <a:buNone/>
            </a:pPr>
            <a:r>
              <a:rPr lang="en-US" sz="1800" b="1">
                <a:solidFill>
                  <a:srgbClr val="FF0000"/>
                </a:solidFill>
                <a:latin typeface="Calibri"/>
                <a:ea typeface="Calibri"/>
                <a:cs typeface="Calibri"/>
                <a:sym typeface="Calibri"/>
              </a:rPr>
              <a:t>Irish </a:t>
            </a:r>
            <a:r>
              <a:rPr lang="en-US" sz="1800" b="1">
                <a:solidFill>
                  <a:srgbClr val="FF0000"/>
                </a:solidFill>
              </a:rPr>
              <a:t>P</a:t>
            </a:r>
            <a:r>
              <a:rPr lang="en-US" sz="1800" b="1">
                <a:solidFill>
                  <a:srgbClr val="FF0000"/>
                </a:solidFill>
                <a:latin typeface="Calibri"/>
                <a:ea typeface="Calibri"/>
                <a:cs typeface="Calibri"/>
                <a:sym typeface="Calibri"/>
              </a:rPr>
              <a:t>aediatric </a:t>
            </a:r>
            <a:r>
              <a:rPr lang="en-US" sz="1800" b="1">
                <a:solidFill>
                  <a:srgbClr val="FF0000"/>
                </a:solidFill>
              </a:rPr>
              <a:t>A</a:t>
            </a:r>
            <a:r>
              <a:rPr lang="en-US" sz="1800" b="1">
                <a:solidFill>
                  <a:srgbClr val="FF0000"/>
                </a:solidFill>
                <a:latin typeface="Calibri"/>
                <a:ea typeface="Calibri"/>
                <a:cs typeface="Calibri"/>
                <a:sym typeface="Calibri"/>
              </a:rPr>
              <a:t>naesthesia and </a:t>
            </a:r>
            <a:r>
              <a:rPr lang="en-US" sz="1800" b="1">
                <a:solidFill>
                  <a:srgbClr val="FF0000"/>
                </a:solidFill>
              </a:rPr>
              <a:t>C</a:t>
            </a:r>
            <a:r>
              <a:rPr lang="en-US" sz="1800" b="1">
                <a:solidFill>
                  <a:srgbClr val="FF0000"/>
                </a:solidFill>
                <a:latin typeface="Calibri"/>
                <a:ea typeface="Calibri"/>
                <a:cs typeface="Calibri"/>
                <a:sym typeface="Calibri"/>
              </a:rPr>
              <a:t>ritical </a:t>
            </a:r>
            <a:r>
              <a:rPr lang="en-US" sz="1800" b="1">
                <a:solidFill>
                  <a:srgbClr val="FF0000"/>
                </a:solidFill>
              </a:rPr>
              <a:t>C</a:t>
            </a:r>
            <a:r>
              <a:rPr lang="en-US" sz="1800" b="1">
                <a:solidFill>
                  <a:srgbClr val="FF0000"/>
                </a:solidFill>
                <a:latin typeface="Calibri"/>
                <a:ea typeface="Calibri"/>
                <a:cs typeface="Calibri"/>
                <a:sym typeface="Calibri"/>
              </a:rPr>
              <a:t>are </a:t>
            </a:r>
            <a:r>
              <a:rPr lang="en-US" sz="1800" b="1">
                <a:solidFill>
                  <a:srgbClr val="FF0000"/>
                </a:solidFill>
              </a:rPr>
              <a:t>S</a:t>
            </a:r>
            <a:r>
              <a:rPr lang="en-US" sz="1800" b="1">
                <a:solidFill>
                  <a:srgbClr val="FF0000"/>
                </a:solidFill>
                <a:latin typeface="Calibri"/>
                <a:ea typeface="Calibri"/>
                <a:cs typeface="Calibri"/>
                <a:sym typeface="Calibri"/>
              </a:rPr>
              <a:t>ociety Annual Scientific Meeting  (IPACCS ASM)</a:t>
            </a:r>
            <a:endParaRPr>
              <a:solidFill>
                <a:srgbClr val="FF0000"/>
              </a:solidFill>
            </a:endParaRPr>
          </a:p>
          <a:p>
            <a:pPr marL="0" lvl="0" indent="0" algn="l" rtl="0">
              <a:lnSpc>
                <a:spcPct val="90000"/>
              </a:lnSpc>
              <a:spcBef>
                <a:spcPts val="0"/>
              </a:spcBef>
              <a:spcAft>
                <a:spcPts val="0"/>
              </a:spcAft>
              <a:buClr>
                <a:srgbClr val="00B0F0"/>
              </a:buClr>
              <a:buSzPts val="1400"/>
              <a:buNone/>
            </a:pPr>
            <a:r>
              <a:rPr lang="en-US" sz="1400" b="1">
                <a:solidFill>
                  <a:srgbClr val="00B0F0"/>
                </a:solidFill>
                <a:latin typeface="Calibri"/>
                <a:ea typeface="Calibri"/>
                <a:cs typeface="Calibri"/>
                <a:sym typeface="Calibri"/>
              </a:rPr>
              <a:t>March 3</a:t>
            </a:r>
            <a:r>
              <a:rPr lang="en-US" sz="1400" b="1" baseline="30000">
                <a:solidFill>
                  <a:srgbClr val="00B0F0"/>
                </a:solidFill>
                <a:latin typeface="Calibri"/>
                <a:ea typeface="Calibri"/>
                <a:cs typeface="Calibri"/>
                <a:sym typeface="Calibri"/>
              </a:rPr>
              <a:t>rd</a:t>
            </a:r>
            <a:r>
              <a:rPr lang="en-US" sz="1400" b="1">
                <a:solidFill>
                  <a:srgbClr val="00B0F0"/>
                </a:solidFill>
                <a:latin typeface="Calibri"/>
                <a:ea typeface="Calibri"/>
                <a:cs typeface="Calibri"/>
                <a:sym typeface="Calibri"/>
              </a:rPr>
              <a:t>-4</a:t>
            </a:r>
            <a:r>
              <a:rPr lang="en-US" sz="1400" b="1" baseline="30000">
                <a:solidFill>
                  <a:srgbClr val="00B0F0"/>
                </a:solidFill>
                <a:latin typeface="Calibri"/>
                <a:ea typeface="Calibri"/>
                <a:cs typeface="Calibri"/>
                <a:sym typeface="Calibri"/>
              </a:rPr>
              <a:t>th</a:t>
            </a:r>
            <a:r>
              <a:rPr lang="en-US" sz="1400" b="1">
                <a:solidFill>
                  <a:srgbClr val="00B0F0"/>
                </a:solidFill>
                <a:latin typeface="Calibri"/>
                <a:ea typeface="Calibri"/>
                <a:cs typeface="Calibri"/>
                <a:sym typeface="Calibri"/>
              </a:rPr>
              <a:t>  2023, Kinnitty Castle Co. Offaly</a:t>
            </a:r>
            <a:endParaRPr sz="1400" b="1">
              <a:solidFill>
                <a:srgbClr val="00B0F0"/>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r>
              <a:rPr lang="en-US" sz="1400"/>
              <a:t>Their first meeting since 2019 this meeting is set to be their best yet with international and homegrown speakers on the agenda.</a:t>
            </a:r>
            <a:endParaRPr sz="1400">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endParaRPr sz="1400">
              <a:latin typeface="Calibri"/>
              <a:ea typeface="Calibri"/>
              <a:cs typeface="Calibri"/>
              <a:sym typeface="Calibri"/>
            </a:endParaRPr>
          </a:p>
          <a:p>
            <a:pPr marL="0" lvl="0" indent="0" algn="l" rtl="0">
              <a:lnSpc>
                <a:spcPct val="90000"/>
              </a:lnSpc>
              <a:spcBef>
                <a:spcPts val="0"/>
              </a:spcBef>
              <a:spcAft>
                <a:spcPts val="0"/>
              </a:spcAft>
              <a:buClr>
                <a:schemeClr val="dk1"/>
              </a:buClr>
              <a:buSzPts val="1400"/>
              <a:buNone/>
            </a:pPr>
            <a:r>
              <a:rPr lang="en-US" sz="1400" u="sng">
                <a:solidFill>
                  <a:schemeClr val="hlink"/>
                </a:solidFill>
                <a:latin typeface="Calibri"/>
                <a:ea typeface="Calibri"/>
                <a:cs typeface="Calibri"/>
                <a:sym typeface="Calibri"/>
                <a:hlinkClick r:id="rId4"/>
              </a:rPr>
              <a:t>https://checkout.eventcreate.com/e/ipaccs</a:t>
            </a:r>
            <a:endParaRPr sz="1400"/>
          </a:p>
          <a:p>
            <a:pPr marL="0" lvl="0" indent="0" algn="l" rtl="0">
              <a:lnSpc>
                <a:spcPct val="90000"/>
              </a:lnSpc>
              <a:spcBef>
                <a:spcPts val="750"/>
              </a:spcBef>
              <a:spcAft>
                <a:spcPts val="0"/>
              </a:spcAft>
              <a:buClr>
                <a:schemeClr val="dk1"/>
              </a:buClr>
              <a:buSzPts val="1400"/>
              <a:buNone/>
            </a:pPr>
            <a:endParaRPr sz="1200"/>
          </a:p>
          <a:p>
            <a:pPr marL="0" lvl="0" indent="0" algn="l" rtl="0">
              <a:lnSpc>
                <a:spcPct val="90000"/>
              </a:lnSpc>
              <a:spcBef>
                <a:spcPts val="0"/>
              </a:spcBef>
              <a:spcAft>
                <a:spcPts val="0"/>
              </a:spcAft>
              <a:buClr>
                <a:schemeClr val="dk1"/>
              </a:buClr>
              <a:buSzPts val="1400"/>
              <a:buNone/>
            </a:pPr>
            <a:r>
              <a:rPr lang="en-US" sz="1800" b="1">
                <a:solidFill>
                  <a:srgbClr val="FF0000"/>
                </a:solidFill>
              </a:rPr>
              <a:t>ISRA update day </a:t>
            </a:r>
            <a:endParaRPr sz="1800" b="1">
              <a:solidFill>
                <a:srgbClr val="FF0000"/>
              </a:solidFill>
            </a:endParaRPr>
          </a:p>
          <a:p>
            <a:pPr marL="0" lvl="0" indent="0" algn="l" rtl="0">
              <a:lnSpc>
                <a:spcPct val="90000"/>
              </a:lnSpc>
              <a:spcBef>
                <a:spcPts val="0"/>
              </a:spcBef>
              <a:spcAft>
                <a:spcPts val="0"/>
              </a:spcAft>
              <a:buClr>
                <a:schemeClr val="dk1"/>
              </a:buClr>
              <a:buSzPts val="1400"/>
              <a:buNone/>
            </a:pPr>
            <a:r>
              <a:rPr lang="en-US" sz="1400" b="1">
                <a:solidFill>
                  <a:srgbClr val="00B0F0"/>
                </a:solidFill>
              </a:rPr>
              <a:t>March 10th</a:t>
            </a:r>
            <a:endParaRPr sz="1400" b="1">
              <a:solidFill>
                <a:srgbClr val="00B0F0"/>
              </a:solidFill>
            </a:endParaRPr>
          </a:p>
          <a:p>
            <a:pPr marL="0" lvl="0" indent="0" algn="l" rtl="0">
              <a:lnSpc>
                <a:spcPct val="90000"/>
              </a:lnSpc>
              <a:spcBef>
                <a:spcPts val="750"/>
              </a:spcBef>
              <a:spcAft>
                <a:spcPts val="0"/>
              </a:spcAft>
              <a:buClr>
                <a:schemeClr val="dk1"/>
              </a:buClr>
              <a:buSzPts val="1400"/>
              <a:buNone/>
            </a:pPr>
            <a:endParaRPr sz="1800"/>
          </a:p>
          <a:p>
            <a:pPr marL="0" lvl="0" indent="0" algn="l" rtl="0">
              <a:lnSpc>
                <a:spcPct val="90000"/>
              </a:lnSpc>
              <a:spcBef>
                <a:spcPts val="0"/>
              </a:spcBef>
              <a:spcAft>
                <a:spcPts val="0"/>
              </a:spcAft>
              <a:buClr>
                <a:schemeClr val="dk1"/>
              </a:buClr>
              <a:buSzPts val="1400"/>
              <a:buNone/>
            </a:pPr>
            <a:r>
              <a:rPr lang="en-US" sz="1800" b="1">
                <a:solidFill>
                  <a:srgbClr val="FF0000"/>
                </a:solidFill>
              </a:rPr>
              <a:t>CAT consultant interview prep course and careers evening</a:t>
            </a:r>
            <a:r>
              <a:rPr lang="en-US" sz="1800" b="1">
                <a:solidFill>
                  <a:srgbClr val="00B0F0"/>
                </a:solidFill>
              </a:rPr>
              <a:t> </a:t>
            </a:r>
            <a:endParaRPr sz="1800" b="1">
              <a:solidFill>
                <a:srgbClr val="00B0F0"/>
              </a:solidFill>
            </a:endParaRPr>
          </a:p>
          <a:p>
            <a:pPr marL="0" lvl="0" indent="0" algn="l" rtl="0">
              <a:lnSpc>
                <a:spcPct val="90000"/>
              </a:lnSpc>
              <a:spcBef>
                <a:spcPts val="0"/>
              </a:spcBef>
              <a:spcAft>
                <a:spcPts val="0"/>
              </a:spcAft>
              <a:buClr>
                <a:schemeClr val="dk1"/>
              </a:buClr>
              <a:buSzPts val="1400"/>
              <a:buNone/>
            </a:pPr>
            <a:r>
              <a:rPr lang="en-US" sz="1400" b="1">
                <a:solidFill>
                  <a:srgbClr val="00B0F0"/>
                </a:solidFill>
              </a:rPr>
              <a:t>April 20th 2023</a:t>
            </a:r>
            <a:endParaRPr sz="1400" b="1">
              <a:solidFill>
                <a:srgbClr val="00B0F0"/>
              </a:solidFill>
            </a:endParaRPr>
          </a:p>
          <a:p>
            <a:pPr marL="0" lvl="0" indent="0" algn="just" rtl="0">
              <a:lnSpc>
                <a:spcPct val="90000"/>
              </a:lnSpc>
              <a:spcBef>
                <a:spcPts val="750"/>
              </a:spcBef>
              <a:spcAft>
                <a:spcPts val="0"/>
              </a:spcAft>
              <a:buClr>
                <a:schemeClr val="dk1"/>
              </a:buClr>
              <a:buSzPts val="1400"/>
              <a:buNone/>
            </a:pPr>
            <a:r>
              <a:rPr lang="en-US" sz="1400">
                <a:highlight>
                  <a:srgbClr val="FFFFFF"/>
                </a:highlight>
              </a:rPr>
              <a:t>The Consultant Interview &amp; CV Prep course will run in person during the day, with spaces generally reserved for senior trainees. The Careers Evening will follow on from this and starts after working hours, allowing more trainees to attend, trainees of all levels are welcome.</a:t>
            </a:r>
            <a:endParaRPr sz="1400">
              <a:highlight>
                <a:srgbClr val="FFFFFF"/>
              </a:highlight>
            </a:endParaRPr>
          </a:p>
          <a:p>
            <a:pPr marL="0" lvl="0" indent="0" algn="just" rtl="0">
              <a:lnSpc>
                <a:spcPct val="90000"/>
              </a:lnSpc>
              <a:spcBef>
                <a:spcPts val="750"/>
              </a:spcBef>
              <a:spcAft>
                <a:spcPts val="0"/>
              </a:spcAft>
              <a:buClr>
                <a:schemeClr val="dk1"/>
              </a:buClr>
              <a:buSzPts val="1400"/>
              <a:buNone/>
            </a:pPr>
            <a:endParaRPr sz="1700" b="1">
              <a:solidFill>
                <a:srgbClr val="00B0F0"/>
              </a:solidFill>
              <a:highlight>
                <a:srgbClr val="FFFFFF"/>
              </a:highlight>
            </a:endParaRPr>
          </a:p>
          <a:p>
            <a:pPr marL="0" lvl="0" indent="0" algn="just" rtl="0">
              <a:lnSpc>
                <a:spcPct val="90000"/>
              </a:lnSpc>
              <a:spcBef>
                <a:spcPts val="750"/>
              </a:spcBef>
              <a:spcAft>
                <a:spcPts val="0"/>
              </a:spcAft>
              <a:buClr>
                <a:schemeClr val="dk1"/>
              </a:buClr>
              <a:buSzPts val="1400"/>
              <a:buNone/>
            </a:pPr>
            <a:r>
              <a:rPr lang="en-US" sz="1800" b="1">
                <a:solidFill>
                  <a:srgbClr val="FF0000"/>
                </a:solidFill>
                <a:highlight>
                  <a:srgbClr val="FFFFFF"/>
                </a:highlight>
              </a:rPr>
              <a:t>European Diploma in Intensive Care Medicine  (EDIC)</a:t>
            </a:r>
            <a:endParaRPr sz="1800" b="1">
              <a:solidFill>
                <a:srgbClr val="FF0000"/>
              </a:solidFill>
              <a:highlight>
                <a:srgbClr val="FFFFFF"/>
              </a:highlight>
            </a:endParaRPr>
          </a:p>
          <a:p>
            <a:pPr marL="457200" lvl="0" indent="-317500" algn="just" rtl="0">
              <a:lnSpc>
                <a:spcPct val="90000"/>
              </a:lnSpc>
              <a:spcBef>
                <a:spcPts val="0"/>
              </a:spcBef>
              <a:spcAft>
                <a:spcPts val="0"/>
              </a:spcAft>
              <a:buClr>
                <a:srgbClr val="00B0F0"/>
              </a:buClr>
              <a:buSzPts val="1400"/>
              <a:buChar char="•"/>
            </a:pPr>
            <a:r>
              <a:rPr lang="en-US" sz="1400" b="1">
                <a:solidFill>
                  <a:srgbClr val="00B0F0"/>
                </a:solidFill>
                <a:highlight>
                  <a:srgbClr val="FFFFFF"/>
                </a:highlight>
              </a:rPr>
              <a:t>Part I April 4th 2023</a:t>
            </a:r>
            <a:endParaRPr sz="1400" b="1">
              <a:solidFill>
                <a:srgbClr val="00B0F0"/>
              </a:solidFill>
              <a:highlight>
                <a:srgbClr val="FFFFFF"/>
              </a:highlight>
            </a:endParaRPr>
          </a:p>
          <a:p>
            <a:pPr marL="457200" lvl="0" indent="-317500" algn="just" rtl="0">
              <a:lnSpc>
                <a:spcPct val="90000"/>
              </a:lnSpc>
              <a:spcBef>
                <a:spcPts val="0"/>
              </a:spcBef>
              <a:spcAft>
                <a:spcPts val="0"/>
              </a:spcAft>
              <a:buClr>
                <a:srgbClr val="00B0F0"/>
              </a:buClr>
              <a:buSzPts val="1400"/>
              <a:buChar char="•"/>
            </a:pPr>
            <a:r>
              <a:rPr lang="en-US" sz="1400" b="1">
                <a:solidFill>
                  <a:srgbClr val="00B0F0"/>
                </a:solidFill>
                <a:highlight>
                  <a:srgbClr val="FFFFFF"/>
                </a:highlight>
              </a:rPr>
              <a:t>Part II May 23rd-24th 2023</a:t>
            </a:r>
            <a:endParaRPr sz="1400" b="1">
              <a:solidFill>
                <a:srgbClr val="00B0F0"/>
              </a:solidFill>
              <a:highlight>
                <a:srgbClr val="FFFFFF"/>
              </a:highlight>
            </a:endParaRPr>
          </a:p>
          <a:p>
            <a:pPr marL="0" lvl="0" indent="0" algn="just" rtl="0">
              <a:lnSpc>
                <a:spcPct val="90000"/>
              </a:lnSpc>
              <a:spcBef>
                <a:spcPts val="0"/>
              </a:spcBef>
              <a:spcAft>
                <a:spcPts val="0"/>
              </a:spcAft>
              <a:buNone/>
            </a:pPr>
            <a:endParaRPr sz="1400" b="1">
              <a:solidFill>
                <a:srgbClr val="00B0F0"/>
              </a:solidFill>
              <a:highlight>
                <a:srgbClr val="FFFFFF"/>
              </a:highlight>
            </a:endParaRPr>
          </a:p>
          <a:p>
            <a:pPr marL="0" lvl="0" indent="0" algn="just" rtl="0">
              <a:lnSpc>
                <a:spcPct val="90000"/>
              </a:lnSpc>
              <a:spcBef>
                <a:spcPts val="0"/>
              </a:spcBef>
              <a:spcAft>
                <a:spcPts val="0"/>
              </a:spcAft>
              <a:buNone/>
            </a:pPr>
            <a:r>
              <a:rPr lang="en-US" sz="1400" u="sng">
                <a:solidFill>
                  <a:schemeClr val="hlink"/>
                </a:solidFill>
                <a:highlight>
                  <a:srgbClr val="FFFFFF"/>
                </a:highlight>
                <a:hlinkClick r:id="rId5"/>
              </a:rPr>
              <a:t>https://www.esicm.org/education/edic2-2/</a:t>
            </a:r>
            <a:endParaRPr sz="1800" b="1" i="1">
              <a:solidFill>
                <a:srgbClr val="00B0F0"/>
              </a:solidFill>
              <a:latin typeface="Calibri"/>
              <a:ea typeface="Calibri"/>
              <a:cs typeface="Calibri"/>
              <a:sym typeface="Calibri"/>
            </a:endParaRPr>
          </a:p>
        </p:txBody>
      </p:sp>
      <p:sp>
        <p:nvSpPr>
          <p:cNvPr id="299" name="Google Shape;299;p1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300" name="Google Shape;300;p15"/>
          <p:cNvSpPr txBox="1"/>
          <p:nvPr/>
        </p:nvSpPr>
        <p:spPr>
          <a:xfrm>
            <a:off x="471488" y="814388"/>
            <a:ext cx="395763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F5496"/>
                </a:solidFill>
                <a:latin typeface="Calibri"/>
                <a:ea typeface="Calibri"/>
                <a:cs typeface="Calibri"/>
                <a:sym typeface="Calibri"/>
              </a:rPr>
              <a:t>Dates for your Diary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b124403c6b_0_0"/>
          <p:cNvSpPr txBox="1">
            <a:spLocks noGrp="1"/>
          </p:cNvSpPr>
          <p:nvPr>
            <p:ph type="body" idx="1"/>
          </p:nvPr>
        </p:nvSpPr>
        <p:spPr>
          <a:xfrm>
            <a:off x="471488" y="1337785"/>
            <a:ext cx="5915100" cy="80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B0F0"/>
              </a:buClr>
              <a:buSzPts val="1800"/>
              <a:buNone/>
            </a:pPr>
            <a:endParaRPr sz="1800" b="1">
              <a:solidFill>
                <a:srgbClr val="FF0000"/>
              </a:solidFill>
            </a:endParaRPr>
          </a:p>
          <a:p>
            <a:pPr marL="0" lvl="0" indent="0" algn="l" rtl="0">
              <a:lnSpc>
                <a:spcPct val="90000"/>
              </a:lnSpc>
              <a:spcBef>
                <a:spcPts val="0"/>
              </a:spcBef>
              <a:spcAft>
                <a:spcPts val="0"/>
              </a:spcAft>
              <a:buClr>
                <a:srgbClr val="00B0F0"/>
              </a:buClr>
              <a:buSzPts val="1800"/>
              <a:buNone/>
            </a:pPr>
            <a:r>
              <a:rPr lang="en-US" sz="1800" b="1">
                <a:solidFill>
                  <a:srgbClr val="FF0000"/>
                </a:solidFill>
                <a:latin typeface="Calibri"/>
                <a:ea typeface="Calibri"/>
                <a:cs typeface="Calibri"/>
                <a:sym typeface="Calibri"/>
              </a:rPr>
              <a:t>Annual Congress of Anaesthesiology TBC</a:t>
            </a:r>
            <a:endParaRPr sz="1800" b="1">
              <a:solidFill>
                <a:srgbClr val="FF0000"/>
              </a:solidFill>
              <a:latin typeface="Calibri"/>
              <a:ea typeface="Calibri"/>
              <a:cs typeface="Calibri"/>
              <a:sym typeface="Calibri"/>
            </a:endParaRPr>
          </a:p>
          <a:p>
            <a:pPr marL="457200" lvl="0" indent="-323850" algn="l" rtl="0">
              <a:lnSpc>
                <a:spcPct val="90000"/>
              </a:lnSpc>
              <a:spcBef>
                <a:spcPts val="0"/>
              </a:spcBef>
              <a:spcAft>
                <a:spcPts val="0"/>
              </a:spcAft>
              <a:buClr>
                <a:srgbClr val="00B0F0"/>
              </a:buClr>
              <a:buSzPts val="1500"/>
              <a:buChar char="•"/>
            </a:pPr>
            <a:r>
              <a:rPr lang="en-US" sz="1500" b="1">
                <a:solidFill>
                  <a:srgbClr val="00B0F0"/>
                </a:solidFill>
              </a:rPr>
              <a:t>ISRA workshop</a:t>
            </a:r>
            <a:endParaRPr sz="1500" b="1">
              <a:solidFill>
                <a:srgbClr val="00B0F0"/>
              </a:solidFill>
            </a:endParaRPr>
          </a:p>
          <a:p>
            <a:pPr marL="0" lvl="0" indent="0" algn="l" rtl="0">
              <a:lnSpc>
                <a:spcPct val="90000"/>
              </a:lnSpc>
              <a:spcBef>
                <a:spcPts val="750"/>
              </a:spcBef>
              <a:spcAft>
                <a:spcPts val="0"/>
              </a:spcAft>
              <a:buClr>
                <a:schemeClr val="dk1"/>
              </a:buClr>
              <a:buSzPts val="1800"/>
              <a:buNone/>
            </a:pPr>
            <a:endParaRPr sz="1800" b="1">
              <a:solidFill>
                <a:srgbClr val="FF0000"/>
              </a:solidFill>
            </a:endParaRPr>
          </a:p>
          <a:p>
            <a:pPr marL="0" lvl="0" indent="0" algn="l" rtl="0">
              <a:lnSpc>
                <a:spcPct val="90000"/>
              </a:lnSpc>
              <a:spcBef>
                <a:spcPts val="0"/>
              </a:spcBef>
              <a:spcAft>
                <a:spcPts val="0"/>
              </a:spcAft>
              <a:buClr>
                <a:srgbClr val="00B0F0"/>
              </a:buClr>
              <a:buSzPts val="1800"/>
              <a:buNone/>
            </a:pPr>
            <a:r>
              <a:rPr lang="en-US" sz="1800" b="1">
                <a:solidFill>
                  <a:srgbClr val="FF0000"/>
                </a:solidFill>
              </a:rPr>
              <a:t>Emerging leaders conference </a:t>
            </a:r>
            <a:endParaRPr>
              <a:solidFill>
                <a:srgbClr val="FF0000"/>
              </a:solidFill>
            </a:endParaRPr>
          </a:p>
          <a:p>
            <a:pPr marL="0" lvl="0" indent="0" algn="l" rtl="0">
              <a:lnSpc>
                <a:spcPct val="90000"/>
              </a:lnSpc>
              <a:spcBef>
                <a:spcPts val="0"/>
              </a:spcBef>
              <a:spcAft>
                <a:spcPts val="0"/>
              </a:spcAft>
              <a:buClr>
                <a:srgbClr val="00B0F0"/>
              </a:buClr>
              <a:buSzPts val="1200"/>
              <a:buNone/>
            </a:pPr>
            <a:r>
              <a:rPr lang="en-US" sz="1200" b="1" i="0">
                <a:solidFill>
                  <a:srgbClr val="00B0F0"/>
                </a:solidFill>
                <a:latin typeface="Open Sans"/>
                <a:ea typeface="Open Sans"/>
                <a:cs typeface="Open Sans"/>
                <a:sym typeface="Open Sans"/>
              </a:rPr>
              <a:t>May 2</a:t>
            </a:r>
            <a:r>
              <a:rPr lang="en-US" sz="1200" b="1" i="0" baseline="30000">
                <a:solidFill>
                  <a:srgbClr val="00B0F0"/>
                </a:solidFill>
                <a:latin typeface="Open Sans"/>
                <a:ea typeface="Open Sans"/>
                <a:cs typeface="Open Sans"/>
                <a:sym typeface="Open Sans"/>
              </a:rPr>
              <a:t>nd</a:t>
            </a:r>
            <a:r>
              <a:rPr lang="en-US" sz="1200" b="1" i="0">
                <a:solidFill>
                  <a:srgbClr val="00B0F0"/>
                </a:solidFill>
                <a:latin typeface="Open Sans"/>
                <a:ea typeface="Open Sans"/>
                <a:cs typeface="Open Sans"/>
                <a:sym typeface="Open Sans"/>
              </a:rPr>
              <a:t>– 4</a:t>
            </a:r>
            <a:r>
              <a:rPr lang="en-US" sz="1200" b="1" i="0" baseline="30000">
                <a:solidFill>
                  <a:srgbClr val="00B0F0"/>
                </a:solidFill>
                <a:latin typeface="Open Sans"/>
                <a:ea typeface="Open Sans"/>
                <a:cs typeface="Open Sans"/>
                <a:sym typeface="Open Sans"/>
              </a:rPr>
              <a:t>th</a:t>
            </a:r>
            <a:r>
              <a:rPr lang="en-US" sz="1200" b="1" i="0">
                <a:solidFill>
                  <a:srgbClr val="00B0F0"/>
                </a:solidFill>
                <a:latin typeface="Open Sans"/>
                <a:ea typeface="Open Sans"/>
                <a:cs typeface="Open Sans"/>
                <a:sym typeface="Open Sans"/>
              </a:rPr>
              <a:t> 2023, Voco Kirkton Park, Hunter Valley, New South Wales, Australia</a:t>
            </a:r>
            <a:endParaRPr sz="1200" b="1">
              <a:solidFill>
                <a:srgbClr val="00B0F0"/>
              </a:solidFill>
            </a:endParaRPr>
          </a:p>
          <a:p>
            <a:pPr marL="0" lvl="0" indent="0" algn="l" rtl="0">
              <a:lnSpc>
                <a:spcPct val="90000"/>
              </a:lnSpc>
              <a:spcBef>
                <a:spcPts val="0"/>
              </a:spcBef>
              <a:spcAft>
                <a:spcPts val="0"/>
              </a:spcAft>
              <a:buClr>
                <a:srgbClr val="333333"/>
              </a:buClr>
              <a:buSzPts val="1100"/>
              <a:buNone/>
            </a:pPr>
            <a:r>
              <a:rPr lang="en-US" sz="1200" b="0" i="0">
                <a:solidFill>
                  <a:srgbClr val="333333"/>
                </a:solidFill>
                <a:latin typeface="Open Sans"/>
                <a:ea typeface="Open Sans"/>
                <a:cs typeface="Open Sans"/>
                <a:sym typeface="Open Sans"/>
              </a:rPr>
              <a:t>The College of Anaesthesiologists of Ireland has supported one Fellow to attend the conference..</a:t>
            </a:r>
            <a:endParaRPr sz="1200">
              <a:solidFill>
                <a:srgbClr val="060C36"/>
              </a:solidFill>
            </a:endParaRPr>
          </a:p>
          <a:p>
            <a:pPr marL="0" lvl="0" indent="0" algn="l" rtl="0">
              <a:lnSpc>
                <a:spcPct val="90000"/>
              </a:lnSpc>
              <a:spcBef>
                <a:spcPts val="0"/>
              </a:spcBef>
              <a:spcAft>
                <a:spcPts val="0"/>
              </a:spcAft>
              <a:buClr>
                <a:srgbClr val="060C36"/>
              </a:buClr>
              <a:buSzPts val="1300"/>
              <a:buNone/>
            </a:pPr>
            <a:endParaRPr sz="1200">
              <a:solidFill>
                <a:srgbClr val="060C36"/>
              </a:solidFill>
            </a:endParaRPr>
          </a:p>
          <a:p>
            <a:pPr marL="0" lvl="0" indent="0" algn="l" rtl="0">
              <a:lnSpc>
                <a:spcPct val="90000"/>
              </a:lnSpc>
              <a:spcBef>
                <a:spcPts val="0"/>
              </a:spcBef>
              <a:spcAft>
                <a:spcPts val="0"/>
              </a:spcAft>
              <a:buClr>
                <a:srgbClr val="060C36"/>
              </a:buClr>
              <a:buSzPts val="1300"/>
              <a:buNone/>
            </a:pPr>
            <a:r>
              <a:rPr lang="en-US" sz="1200" u="sng">
                <a:solidFill>
                  <a:srgbClr val="060C36"/>
                </a:solidFill>
                <a:hlinkClick r:id="rId3">
                  <a:extLst>
                    <a:ext uri="{A12FA001-AC4F-418D-AE19-62706E023703}">
                      <ahyp:hlinkClr xmlns:ahyp="http://schemas.microsoft.com/office/drawing/2018/hyperlinkcolor" val="tx"/>
                    </a:ext>
                  </a:extLst>
                </a:hlinkClick>
              </a:rPr>
              <a:t>https://www.anzca.edu.au/fellowship/information-and-opportunities-for-new-fellows/emerging-leaders-conference</a:t>
            </a:r>
            <a:endParaRPr sz="1200">
              <a:solidFill>
                <a:srgbClr val="060C36"/>
              </a:solidFill>
            </a:endParaRPr>
          </a:p>
          <a:p>
            <a:pPr marL="0" lvl="0" indent="0" algn="l" rtl="0">
              <a:lnSpc>
                <a:spcPct val="90000"/>
              </a:lnSpc>
              <a:spcBef>
                <a:spcPts val="0"/>
              </a:spcBef>
              <a:spcAft>
                <a:spcPts val="0"/>
              </a:spcAft>
              <a:buClr>
                <a:schemeClr val="dk1"/>
              </a:buClr>
              <a:buSzPts val="1300"/>
              <a:buNone/>
            </a:pPr>
            <a:endParaRPr sz="1300">
              <a:solidFill>
                <a:srgbClr val="060C36"/>
              </a:solidFill>
            </a:endParaRPr>
          </a:p>
          <a:p>
            <a:pPr marL="0" lvl="0" indent="0" algn="l" rtl="0">
              <a:lnSpc>
                <a:spcPct val="90000"/>
              </a:lnSpc>
              <a:spcBef>
                <a:spcPts val="0"/>
              </a:spcBef>
              <a:spcAft>
                <a:spcPts val="0"/>
              </a:spcAft>
              <a:buClr>
                <a:srgbClr val="00B0F0"/>
              </a:buClr>
              <a:buSzPts val="1800"/>
              <a:buNone/>
            </a:pPr>
            <a:r>
              <a:rPr lang="en-US" sz="1800" b="1">
                <a:solidFill>
                  <a:srgbClr val="FF0000"/>
                </a:solidFill>
                <a:latin typeface="Calibri"/>
                <a:ea typeface="Calibri"/>
                <a:cs typeface="Calibri"/>
                <a:sym typeface="Calibri"/>
              </a:rPr>
              <a:t>Anaesthesia 2023</a:t>
            </a:r>
            <a:endParaRPr>
              <a:solidFill>
                <a:srgbClr val="FF0000"/>
              </a:solidFill>
            </a:endParaRPr>
          </a:p>
          <a:p>
            <a:pPr marL="0" lvl="0" indent="0" algn="l" rtl="0">
              <a:lnSpc>
                <a:spcPct val="90000"/>
              </a:lnSpc>
              <a:spcBef>
                <a:spcPts val="0"/>
              </a:spcBef>
              <a:spcAft>
                <a:spcPts val="0"/>
              </a:spcAft>
              <a:buClr>
                <a:srgbClr val="00B0F0"/>
              </a:buClr>
              <a:buSzPts val="1400"/>
              <a:buNone/>
            </a:pPr>
            <a:r>
              <a:rPr lang="en-US" sz="1400" b="1">
                <a:solidFill>
                  <a:srgbClr val="00B0F0"/>
                </a:solidFill>
              </a:rPr>
              <a:t>May 16</a:t>
            </a:r>
            <a:r>
              <a:rPr lang="en-US" sz="1400" b="1" baseline="30000">
                <a:solidFill>
                  <a:srgbClr val="00B0F0"/>
                </a:solidFill>
              </a:rPr>
              <a:t>th</a:t>
            </a:r>
            <a:r>
              <a:rPr lang="en-US" sz="1400" b="1">
                <a:solidFill>
                  <a:srgbClr val="00B0F0"/>
                </a:solidFill>
              </a:rPr>
              <a:t>-18</a:t>
            </a:r>
            <a:r>
              <a:rPr lang="en-US" sz="1400" b="1" baseline="30000">
                <a:solidFill>
                  <a:srgbClr val="00B0F0"/>
                </a:solidFill>
              </a:rPr>
              <a:t>th</a:t>
            </a:r>
            <a:r>
              <a:rPr lang="en-US" sz="1400" b="1">
                <a:solidFill>
                  <a:srgbClr val="00B0F0"/>
                </a:solidFill>
              </a:rPr>
              <a:t>, Birmingham</a:t>
            </a:r>
            <a:endParaRPr sz="1400" b="1">
              <a:solidFill>
                <a:srgbClr val="00B0F0"/>
              </a:solidFill>
            </a:endParaRPr>
          </a:p>
          <a:p>
            <a:pPr marL="0" lvl="0" indent="0" algn="l" rtl="0">
              <a:lnSpc>
                <a:spcPct val="90000"/>
              </a:lnSpc>
              <a:spcBef>
                <a:spcPts val="0"/>
              </a:spcBef>
              <a:spcAft>
                <a:spcPts val="0"/>
              </a:spcAft>
              <a:buClr>
                <a:srgbClr val="00B0F0"/>
              </a:buClr>
              <a:buSzPts val="1400"/>
              <a:buNone/>
            </a:pPr>
            <a:endParaRPr sz="1400"/>
          </a:p>
          <a:p>
            <a:pPr marL="0" lvl="0" indent="0" algn="l" rtl="0">
              <a:lnSpc>
                <a:spcPct val="90000"/>
              </a:lnSpc>
              <a:spcBef>
                <a:spcPts val="0"/>
              </a:spcBef>
              <a:spcAft>
                <a:spcPts val="0"/>
              </a:spcAft>
              <a:buClr>
                <a:srgbClr val="00B0F0"/>
              </a:buClr>
              <a:buSzPts val="1400"/>
              <a:buNone/>
            </a:pPr>
            <a:r>
              <a:rPr lang="en-US" sz="1400" u="sng">
                <a:solidFill>
                  <a:schemeClr val="hlink"/>
                </a:solidFill>
                <a:hlinkClick r:id="rId4"/>
              </a:rPr>
              <a:t>https://www.rcoa.ac.uk/events/anaesthesia-2023</a:t>
            </a:r>
            <a:endParaRPr sz="1400"/>
          </a:p>
          <a:p>
            <a:pPr marL="0" lvl="0" indent="0" algn="l" rtl="0">
              <a:lnSpc>
                <a:spcPct val="90000"/>
              </a:lnSpc>
              <a:spcBef>
                <a:spcPts val="750"/>
              </a:spcBef>
              <a:spcAft>
                <a:spcPts val="0"/>
              </a:spcAft>
              <a:buClr>
                <a:schemeClr val="dk1"/>
              </a:buClr>
              <a:buSzPts val="1300"/>
              <a:buNone/>
            </a:pPr>
            <a:endParaRPr sz="1300">
              <a:solidFill>
                <a:srgbClr val="060C36"/>
              </a:solidFill>
            </a:endParaRPr>
          </a:p>
          <a:p>
            <a:pPr marL="0" lvl="0" indent="0" algn="l" rtl="0">
              <a:lnSpc>
                <a:spcPct val="90000"/>
              </a:lnSpc>
              <a:spcBef>
                <a:spcPts val="0"/>
              </a:spcBef>
              <a:spcAft>
                <a:spcPts val="0"/>
              </a:spcAft>
              <a:buClr>
                <a:srgbClr val="00B0F0"/>
              </a:buClr>
              <a:buSzPts val="1800"/>
              <a:buNone/>
            </a:pPr>
            <a:r>
              <a:rPr lang="en-US" sz="1800" b="1">
                <a:solidFill>
                  <a:srgbClr val="FF0000"/>
                </a:solidFill>
                <a:latin typeface="Calibri"/>
                <a:ea typeface="Calibri"/>
                <a:cs typeface="Calibri"/>
                <a:sym typeface="Calibri"/>
              </a:rPr>
              <a:t>Association of Anaesthetists </a:t>
            </a:r>
            <a:endParaRPr>
              <a:solidFill>
                <a:srgbClr val="FF0000"/>
              </a:solidFill>
            </a:endParaRPr>
          </a:p>
          <a:p>
            <a:pPr marL="171450" lvl="0" indent="-171450" algn="l" rtl="0">
              <a:lnSpc>
                <a:spcPct val="90000"/>
              </a:lnSpc>
              <a:spcBef>
                <a:spcPts val="0"/>
              </a:spcBef>
              <a:spcAft>
                <a:spcPts val="0"/>
              </a:spcAft>
              <a:buClr>
                <a:srgbClr val="00B0F0"/>
              </a:buClr>
              <a:buSzPts val="1400"/>
              <a:buChar char="•"/>
            </a:pPr>
            <a:r>
              <a:rPr lang="en-US" sz="1400" b="1">
                <a:solidFill>
                  <a:srgbClr val="00B0F0"/>
                </a:solidFill>
              </a:rPr>
              <a:t>Winter Scientific meeting Jan 12</a:t>
            </a:r>
            <a:r>
              <a:rPr lang="en-US" sz="1400" b="1" baseline="30000">
                <a:solidFill>
                  <a:srgbClr val="00B0F0"/>
                </a:solidFill>
              </a:rPr>
              <a:t>th</a:t>
            </a:r>
            <a:r>
              <a:rPr lang="en-US" sz="1400" b="1">
                <a:solidFill>
                  <a:srgbClr val="00B0F0"/>
                </a:solidFill>
              </a:rPr>
              <a:t>-13</a:t>
            </a:r>
            <a:r>
              <a:rPr lang="en-US" sz="1400" b="1" baseline="30000">
                <a:solidFill>
                  <a:srgbClr val="00B0F0"/>
                </a:solidFill>
              </a:rPr>
              <a:t>th</a:t>
            </a:r>
            <a:r>
              <a:rPr lang="en-US" sz="1400" b="1">
                <a:solidFill>
                  <a:srgbClr val="00B0F0"/>
                </a:solidFill>
              </a:rPr>
              <a:t> 2023, London</a:t>
            </a:r>
            <a:endParaRPr/>
          </a:p>
          <a:p>
            <a:pPr marL="171450" lvl="0" indent="-171450" algn="l" rtl="0">
              <a:lnSpc>
                <a:spcPct val="90000"/>
              </a:lnSpc>
              <a:spcBef>
                <a:spcPts val="0"/>
              </a:spcBef>
              <a:spcAft>
                <a:spcPts val="0"/>
              </a:spcAft>
              <a:buClr>
                <a:srgbClr val="00B0F0"/>
              </a:buClr>
              <a:buSzPts val="1400"/>
              <a:buChar char="•"/>
            </a:pPr>
            <a:r>
              <a:rPr lang="en-US" sz="1400" b="1">
                <a:solidFill>
                  <a:srgbClr val="00B0F0"/>
                </a:solidFill>
              </a:rPr>
              <a:t>Trainee Conference July 6</a:t>
            </a:r>
            <a:r>
              <a:rPr lang="en-US" sz="1400" b="1" baseline="30000">
                <a:solidFill>
                  <a:srgbClr val="00B0F0"/>
                </a:solidFill>
              </a:rPr>
              <a:t>th</a:t>
            </a:r>
            <a:r>
              <a:rPr lang="en-US" sz="1400" b="1">
                <a:solidFill>
                  <a:srgbClr val="00B0F0"/>
                </a:solidFill>
              </a:rPr>
              <a:t>-7</a:t>
            </a:r>
            <a:r>
              <a:rPr lang="en-US" sz="1400" b="1" baseline="30000">
                <a:solidFill>
                  <a:srgbClr val="00B0F0"/>
                </a:solidFill>
              </a:rPr>
              <a:t>th</a:t>
            </a:r>
            <a:r>
              <a:rPr lang="en-US" sz="1400" b="1">
                <a:solidFill>
                  <a:srgbClr val="00B0F0"/>
                </a:solidFill>
              </a:rPr>
              <a:t> 2023, Leeds</a:t>
            </a:r>
            <a:endParaRPr/>
          </a:p>
          <a:p>
            <a:pPr marL="171450" lvl="0" indent="-171450" algn="l" rtl="0">
              <a:lnSpc>
                <a:spcPct val="90000"/>
              </a:lnSpc>
              <a:spcBef>
                <a:spcPts val="0"/>
              </a:spcBef>
              <a:spcAft>
                <a:spcPts val="0"/>
              </a:spcAft>
              <a:buClr>
                <a:srgbClr val="00B0F0"/>
              </a:buClr>
              <a:buSzPts val="1400"/>
              <a:buChar char="•"/>
            </a:pPr>
            <a:r>
              <a:rPr lang="en-US" sz="1400" b="1">
                <a:solidFill>
                  <a:srgbClr val="00B0F0"/>
                </a:solidFill>
              </a:rPr>
              <a:t>Annual Congress September 13</a:t>
            </a:r>
            <a:r>
              <a:rPr lang="en-US" sz="1400" b="1" baseline="30000">
                <a:solidFill>
                  <a:srgbClr val="00B0F0"/>
                </a:solidFill>
              </a:rPr>
              <a:t>th</a:t>
            </a:r>
            <a:r>
              <a:rPr lang="en-US" sz="1400" b="1">
                <a:solidFill>
                  <a:srgbClr val="00B0F0"/>
                </a:solidFill>
              </a:rPr>
              <a:t>-15</a:t>
            </a:r>
            <a:r>
              <a:rPr lang="en-US" sz="1400" b="1" baseline="30000">
                <a:solidFill>
                  <a:srgbClr val="00B0F0"/>
                </a:solidFill>
              </a:rPr>
              <a:t>th</a:t>
            </a:r>
            <a:r>
              <a:rPr lang="en-US" sz="1400" b="1">
                <a:solidFill>
                  <a:srgbClr val="00B0F0"/>
                </a:solidFill>
              </a:rPr>
              <a:t> Edinburgh</a:t>
            </a:r>
            <a:endParaRPr sz="1400" b="1">
              <a:solidFill>
                <a:srgbClr val="00B0F0"/>
              </a:solidFill>
            </a:endParaRPr>
          </a:p>
          <a:p>
            <a:pPr marL="0" lvl="0" indent="0" algn="l" rtl="0">
              <a:lnSpc>
                <a:spcPct val="90000"/>
              </a:lnSpc>
              <a:spcBef>
                <a:spcPts val="0"/>
              </a:spcBef>
              <a:spcAft>
                <a:spcPts val="0"/>
              </a:spcAft>
              <a:buNone/>
            </a:pPr>
            <a:endParaRPr sz="1400" b="1">
              <a:solidFill>
                <a:srgbClr val="00B0F0"/>
              </a:solidFill>
            </a:endParaRPr>
          </a:p>
          <a:p>
            <a:pPr marL="0" lvl="0" indent="0" algn="l" rtl="0">
              <a:lnSpc>
                <a:spcPct val="90000"/>
              </a:lnSpc>
              <a:spcBef>
                <a:spcPts val="0"/>
              </a:spcBef>
              <a:spcAft>
                <a:spcPts val="0"/>
              </a:spcAft>
              <a:buNone/>
            </a:pPr>
            <a:r>
              <a:rPr lang="en-US" sz="1800" b="1">
                <a:solidFill>
                  <a:srgbClr val="FF0000"/>
                </a:solidFill>
              </a:rPr>
              <a:t>Critical Care reviews 2023 </a:t>
            </a:r>
            <a:endParaRPr sz="1800" b="1">
              <a:solidFill>
                <a:srgbClr val="FF0000"/>
              </a:solidFill>
            </a:endParaRPr>
          </a:p>
          <a:p>
            <a:pPr marL="0" lvl="0" indent="0" algn="l" rtl="0">
              <a:lnSpc>
                <a:spcPct val="90000"/>
              </a:lnSpc>
              <a:spcBef>
                <a:spcPts val="0"/>
              </a:spcBef>
              <a:spcAft>
                <a:spcPts val="0"/>
              </a:spcAft>
              <a:buNone/>
            </a:pPr>
            <a:r>
              <a:rPr lang="en-US" sz="1400" b="1">
                <a:solidFill>
                  <a:srgbClr val="00B0F0"/>
                </a:solidFill>
              </a:rPr>
              <a:t>June 14th-16th, Belfast </a:t>
            </a:r>
            <a:endParaRPr sz="1400" b="1">
              <a:solidFill>
                <a:srgbClr val="00B0F0"/>
              </a:solidFill>
            </a:endParaRPr>
          </a:p>
          <a:p>
            <a:pPr marL="0" lvl="0" indent="0" algn="l" rtl="0">
              <a:lnSpc>
                <a:spcPct val="90000"/>
              </a:lnSpc>
              <a:spcBef>
                <a:spcPts val="0"/>
              </a:spcBef>
              <a:spcAft>
                <a:spcPts val="0"/>
              </a:spcAft>
              <a:buNone/>
            </a:pPr>
            <a:endParaRPr sz="1400" b="1">
              <a:solidFill>
                <a:srgbClr val="00B0F0"/>
              </a:solidFill>
            </a:endParaRPr>
          </a:p>
          <a:p>
            <a:pPr marL="0" lvl="0" indent="0" algn="l" rtl="0">
              <a:lnSpc>
                <a:spcPct val="90000"/>
              </a:lnSpc>
              <a:spcBef>
                <a:spcPts val="0"/>
              </a:spcBef>
              <a:spcAft>
                <a:spcPts val="0"/>
              </a:spcAft>
              <a:buNone/>
            </a:pPr>
            <a:r>
              <a:rPr lang="en-US" sz="1400" u="sng">
                <a:solidFill>
                  <a:schemeClr val="hlink"/>
                </a:solidFill>
                <a:hlinkClick r:id="rId5"/>
              </a:rPr>
              <a:t>https://criticalcarereviews.com/meeting/ccr23</a:t>
            </a:r>
            <a:endParaRPr sz="1400"/>
          </a:p>
          <a:p>
            <a:pPr marL="0" lvl="0" indent="0" algn="l" rtl="0">
              <a:lnSpc>
                <a:spcPct val="90000"/>
              </a:lnSpc>
              <a:spcBef>
                <a:spcPts val="0"/>
              </a:spcBef>
              <a:spcAft>
                <a:spcPts val="0"/>
              </a:spcAft>
              <a:buNone/>
            </a:pPr>
            <a:endParaRPr sz="1400" b="1">
              <a:solidFill>
                <a:srgbClr val="00B0F0"/>
              </a:solidFill>
            </a:endParaRPr>
          </a:p>
          <a:p>
            <a:pPr marL="0" lvl="0" indent="0" algn="l" rtl="0">
              <a:lnSpc>
                <a:spcPct val="90000"/>
              </a:lnSpc>
              <a:spcBef>
                <a:spcPts val="0"/>
              </a:spcBef>
              <a:spcAft>
                <a:spcPts val="0"/>
              </a:spcAft>
              <a:buNone/>
            </a:pPr>
            <a:r>
              <a:rPr lang="en-US" sz="1800" b="1">
                <a:solidFill>
                  <a:srgbClr val="FF0000"/>
                </a:solidFill>
              </a:rPr>
              <a:t>Euroanaesthesia 2023</a:t>
            </a:r>
            <a:endParaRPr sz="1800" b="1">
              <a:solidFill>
                <a:srgbClr val="FF0000"/>
              </a:solidFill>
            </a:endParaRPr>
          </a:p>
          <a:p>
            <a:pPr marL="0" lvl="0" indent="0" algn="l" rtl="0">
              <a:spcBef>
                <a:spcPts val="0"/>
              </a:spcBef>
              <a:spcAft>
                <a:spcPts val="0"/>
              </a:spcAft>
              <a:buNone/>
            </a:pPr>
            <a:r>
              <a:rPr lang="en-US" sz="1600" b="1">
                <a:solidFill>
                  <a:srgbClr val="00B0F0"/>
                </a:solidFill>
              </a:rPr>
              <a:t>European Society of Anaesthesiology and Intensive Care</a:t>
            </a:r>
            <a:r>
              <a:rPr lang="en-US" sz="1400" b="1">
                <a:solidFill>
                  <a:srgbClr val="00B0F0"/>
                </a:solidFill>
              </a:rPr>
              <a:t> </a:t>
            </a:r>
            <a:endParaRPr sz="1400" b="1">
              <a:solidFill>
                <a:srgbClr val="00B0F0"/>
              </a:solidFill>
            </a:endParaRPr>
          </a:p>
          <a:p>
            <a:pPr marL="0" lvl="0" indent="0" algn="l" rtl="0">
              <a:spcBef>
                <a:spcPts val="0"/>
              </a:spcBef>
              <a:spcAft>
                <a:spcPts val="0"/>
              </a:spcAft>
              <a:buNone/>
            </a:pPr>
            <a:r>
              <a:rPr lang="en-US" sz="1400" b="1">
                <a:solidFill>
                  <a:srgbClr val="00B0F0"/>
                </a:solidFill>
              </a:rPr>
              <a:t>June 3rd-5th, Glasgow, Scotland</a:t>
            </a:r>
            <a:endParaRPr sz="1400" b="1">
              <a:solidFill>
                <a:srgbClr val="00B0F0"/>
              </a:solidFill>
            </a:endParaRPr>
          </a:p>
          <a:p>
            <a:pPr marL="0" lvl="0" indent="0" algn="l" rtl="0">
              <a:spcBef>
                <a:spcPts val="0"/>
              </a:spcBef>
              <a:spcAft>
                <a:spcPts val="0"/>
              </a:spcAft>
              <a:buNone/>
            </a:pPr>
            <a:endParaRPr sz="1400" b="1"/>
          </a:p>
          <a:p>
            <a:pPr marL="0" lvl="0" indent="0" algn="l" rtl="0">
              <a:spcBef>
                <a:spcPts val="0"/>
              </a:spcBef>
              <a:spcAft>
                <a:spcPts val="0"/>
              </a:spcAft>
              <a:buNone/>
            </a:pPr>
            <a:r>
              <a:rPr lang="en-US" sz="1400" u="sng">
                <a:solidFill>
                  <a:schemeClr val="hlink"/>
                </a:solidFill>
                <a:hlinkClick r:id="rId6"/>
              </a:rPr>
              <a:t>https://euroanaesthesia.org/2023/</a:t>
            </a:r>
            <a:endParaRPr sz="1400"/>
          </a:p>
          <a:p>
            <a:pPr marL="0" lvl="0" indent="0" algn="l" rtl="0">
              <a:spcBef>
                <a:spcPts val="0"/>
              </a:spcBef>
              <a:spcAft>
                <a:spcPts val="0"/>
              </a:spcAft>
              <a:buClr>
                <a:schemeClr val="dk1"/>
              </a:buClr>
              <a:buSzPts val="1100"/>
              <a:buFont typeface="Arial"/>
              <a:buNone/>
            </a:pPr>
            <a:endParaRPr sz="1400"/>
          </a:p>
        </p:txBody>
      </p:sp>
      <p:sp>
        <p:nvSpPr>
          <p:cNvPr id="306" name="Google Shape;306;g1b124403c6b_0_0"/>
          <p:cNvSpPr txBox="1">
            <a:spLocks noGrp="1"/>
          </p:cNvSpPr>
          <p:nvPr>
            <p:ph type="sldNum" idx="12"/>
          </p:nvPr>
        </p:nvSpPr>
        <p:spPr>
          <a:xfrm>
            <a:off x="4843463" y="9181397"/>
            <a:ext cx="1543200" cy="527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307" name="Google Shape;307;g1b124403c6b_0_0"/>
          <p:cNvSpPr txBox="1"/>
          <p:nvPr/>
        </p:nvSpPr>
        <p:spPr>
          <a:xfrm>
            <a:off x="471488" y="814388"/>
            <a:ext cx="395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F5496"/>
                </a:solidFill>
                <a:latin typeface="Calibri"/>
                <a:ea typeface="Calibri"/>
                <a:cs typeface="Calibri"/>
                <a:sym typeface="Calibri"/>
              </a:rPr>
              <a:t>Dates for your Diary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1af67dc1caa_0_0"/>
          <p:cNvSpPr txBox="1">
            <a:spLocks noGrp="1"/>
          </p:cNvSpPr>
          <p:nvPr>
            <p:ph type="sldNum" idx="12"/>
          </p:nvPr>
        </p:nvSpPr>
        <p:spPr>
          <a:xfrm>
            <a:off x="4843463" y="9181397"/>
            <a:ext cx="1543200" cy="527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313" name="Google Shape;313;g1af67dc1caa_0_0"/>
          <p:cNvSpPr txBox="1"/>
          <p:nvPr/>
        </p:nvSpPr>
        <p:spPr>
          <a:xfrm>
            <a:off x="218188" y="707538"/>
            <a:ext cx="395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F5496"/>
                </a:solidFill>
                <a:latin typeface="Calibri"/>
                <a:ea typeface="Calibri"/>
                <a:cs typeface="Calibri"/>
                <a:sym typeface="Calibri"/>
              </a:rPr>
              <a:t>Dates for your Diary: MCAI</a:t>
            </a:r>
            <a:endParaRPr/>
          </a:p>
        </p:txBody>
      </p:sp>
      <p:pic>
        <p:nvPicPr>
          <p:cNvPr id="314" name="Google Shape;314;g1af67dc1caa_0_0"/>
          <p:cNvPicPr preferRelativeResize="0"/>
          <p:nvPr/>
        </p:nvPicPr>
        <p:blipFill rotWithShape="1">
          <a:blip r:embed="rId3">
            <a:alphaModFix/>
          </a:blip>
          <a:srcRect t="8825"/>
          <a:stretch/>
        </p:blipFill>
        <p:spPr>
          <a:xfrm>
            <a:off x="501850" y="1843987"/>
            <a:ext cx="5646764" cy="1762350"/>
          </a:xfrm>
          <a:prstGeom prst="rect">
            <a:avLst/>
          </a:prstGeom>
          <a:noFill/>
          <a:ln>
            <a:noFill/>
          </a:ln>
        </p:spPr>
      </p:pic>
      <p:pic>
        <p:nvPicPr>
          <p:cNvPr id="315" name="Google Shape;315;g1af67dc1caa_0_0"/>
          <p:cNvPicPr preferRelativeResize="0"/>
          <p:nvPr/>
        </p:nvPicPr>
        <p:blipFill>
          <a:blip r:embed="rId4">
            <a:alphaModFix/>
          </a:blip>
          <a:stretch>
            <a:fillRect/>
          </a:stretch>
        </p:blipFill>
        <p:spPr>
          <a:xfrm>
            <a:off x="470800" y="5013396"/>
            <a:ext cx="5677826" cy="1459079"/>
          </a:xfrm>
          <a:prstGeom prst="rect">
            <a:avLst/>
          </a:prstGeom>
          <a:noFill/>
          <a:ln>
            <a:noFill/>
          </a:ln>
        </p:spPr>
      </p:pic>
      <p:sp>
        <p:nvSpPr>
          <p:cNvPr id="316" name="Google Shape;316;g1af67dc1caa_0_0"/>
          <p:cNvSpPr txBox="1"/>
          <p:nvPr/>
        </p:nvSpPr>
        <p:spPr>
          <a:xfrm>
            <a:off x="218200" y="1265525"/>
            <a:ext cx="28803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Clr>
                <a:srgbClr val="00B0F0"/>
              </a:buClr>
              <a:buSzPts val="1800"/>
              <a:buFont typeface="Arial"/>
              <a:buNone/>
            </a:pPr>
            <a:r>
              <a:rPr lang="en-US" sz="2100" b="1">
                <a:solidFill>
                  <a:srgbClr val="00B0F0"/>
                </a:solidFill>
                <a:latin typeface="Calibri"/>
                <a:ea typeface="Calibri"/>
                <a:cs typeface="Calibri"/>
                <a:sym typeface="Calibri"/>
              </a:rPr>
              <a:t>MCAI: MCQ</a:t>
            </a:r>
            <a:endParaRPr>
              <a:latin typeface="Calibri"/>
              <a:ea typeface="Calibri"/>
              <a:cs typeface="Calibri"/>
              <a:sym typeface="Calibri"/>
            </a:endParaRPr>
          </a:p>
        </p:txBody>
      </p:sp>
      <p:sp>
        <p:nvSpPr>
          <p:cNvPr id="317" name="Google Shape;317;g1af67dc1caa_0_0"/>
          <p:cNvSpPr txBox="1"/>
          <p:nvPr/>
        </p:nvSpPr>
        <p:spPr>
          <a:xfrm>
            <a:off x="218200" y="4281075"/>
            <a:ext cx="28803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100" b="1">
                <a:solidFill>
                  <a:srgbClr val="00B0F0"/>
                </a:solidFill>
                <a:latin typeface="Calibri"/>
                <a:ea typeface="Calibri"/>
                <a:cs typeface="Calibri"/>
                <a:sym typeface="Calibri"/>
              </a:rPr>
              <a:t>MCAI: OSCE/SOE</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afb8dc1e33_0_85"/>
          <p:cNvSpPr txBox="1">
            <a:spLocks noGrp="1"/>
          </p:cNvSpPr>
          <p:nvPr>
            <p:ph type="sldNum" idx="12"/>
          </p:nvPr>
        </p:nvSpPr>
        <p:spPr>
          <a:xfrm>
            <a:off x="4843463" y="9181397"/>
            <a:ext cx="1543200" cy="527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323" name="Google Shape;323;g1afb8dc1e33_0_85"/>
          <p:cNvSpPr txBox="1"/>
          <p:nvPr/>
        </p:nvSpPr>
        <p:spPr>
          <a:xfrm>
            <a:off x="218188" y="707538"/>
            <a:ext cx="395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F5496"/>
                </a:solidFill>
                <a:latin typeface="Calibri"/>
                <a:ea typeface="Calibri"/>
                <a:cs typeface="Calibri"/>
                <a:sym typeface="Calibri"/>
              </a:rPr>
              <a:t>Dates for your Diary: FCAI</a:t>
            </a:r>
            <a:endParaRPr/>
          </a:p>
        </p:txBody>
      </p:sp>
      <p:sp>
        <p:nvSpPr>
          <p:cNvPr id="324" name="Google Shape;324;g1afb8dc1e33_0_85"/>
          <p:cNvSpPr txBox="1"/>
          <p:nvPr/>
        </p:nvSpPr>
        <p:spPr>
          <a:xfrm>
            <a:off x="218200" y="1265525"/>
            <a:ext cx="28803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100" b="1">
                <a:solidFill>
                  <a:srgbClr val="00B0F0"/>
                </a:solidFill>
                <a:latin typeface="Calibri"/>
                <a:ea typeface="Calibri"/>
                <a:cs typeface="Calibri"/>
                <a:sym typeface="Calibri"/>
              </a:rPr>
              <a:t>FCAI: Written</a:t>
            </a:r>
            <a:endParaRPr>
              <a:latin typeface="Calibri"/>
              <a:ea typeface="Calibri"/>
              <a:cs typeface="Calibri"/>
              <a:sym typeface="Calibri"/>
            </a:endParaRPr>
          </a:p>
        </p:txBody>
      </p:sp>
      <p:sp>
        <p:nvSpPr>
          <p:cNvPr id="325" name="Google Shape;325;g1afb8dc1e33_0_85"/>
          <p:cNvSpPr txBox="1"/>
          <p:nvPr/>
        </p:nvSpPr>
        <p:spPr>
          <a:xfrm>
            <a:off x="218200" y="4281075"/>
            <a:ext cx="28803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100" b="1">
                <a:solidFill>
                  <a:srgbClr val="00B0F0"/>
                </a:solidFill>
                <a:latin typeface="Calibri"/>
                <a:ea typeface="Calibri"/>
                <a:cs typeface="Calibri"/>
                <a:sym typeface="Calibri"/>
              </a:rPr>
              <a:t>FCAI: Clinical/SOE</a:t>
            </a:r>
            <a:endParaRPr>
              <a:latin typeface="Calibri"/>
              <a:ea typeface="Calibri"/>
              <a:cs typeface="Calibri"/>
              <a:sym typeface="Calibri"/>
            </a:endParaRPr>
          </a:p>
        </p:txBody>
      </p:sp>
      <p:pic>
        <p:nvPicPr>
          <p:cNvPr id="326" name="Google Shape;326;g1afb8dc1e33_0_85"/>
          <p:cNvPicPr preferRelativeResize="0"/>
          <p:nvPr/>
        </p:nvPicPr>
        <p:blipFill rotWithShape="1">
          <a:blip r:embed="rId3">
            <a:alphaModFix/>
          </a:blip>
          <a:srcRect t="14109" b="3430"/>
          <a:stretch/>
        </p:blipFill>
        <p:spPr>
          <a:xfrm>
            <a:off x="433462" y="1997338"/>
            <a:ext cx="5991077" cy="2027425"/>
          </a:xfrm>
          <a:prstGeom prst="rect">
            <a:avLst/>
          </a:prstGeom>
          <a:noFill/>
          <a:ln>
            <a:noFill/>
          </a:ln>
        </p:spPr>
      </p:pic>
      <p:pic>
        <p:nvPicPr>
          <p:cNvPr id="327" name="Google Shape;327;g1afb8dc1e33_0_85"/>
          <p:cNvPicPr preferRelativeResize="0"/>
          <p:nvPr/>
        </p:nvPicPr>
        <p:blipFill>
          <a:blip r:embed="rId4">
            <a:alphaModFix/>
          </a:blip>
          <a:stretch>
            <a:fillRect/>
          </a:stretch>
        </p:blipFill>
        <p:spPr>
          <a:xfrm>
            <a:off x="433463" y="4884772"/>
            <a:ext cx="5991074" cy="115287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3"/>
          <p:cNvSpPr txBox="1">
            <a:spLocks noGrp="1"/>
          </p:cNvSpPr>
          <p:nvPr>
            <p:ph type="body" idx="1"/>
          </p:nvPr>
        </p:nvSpPr>
        <p:spPr>
          <a:xfrm>
            <a:off x="484632" y="938262"/>
            <a:ext cx="5915027" cy="904089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2F5496"/>
              </a:buClr>
              <a:buSzPts val="2800"/>
              <a:buNone/>
            </a:pPr>
            <a:r>
              <a:rPr lang="en-US" sz="2800" b="1" dirty="0">
                <a:solidFill>
                  <a:srgbClr val="2F5496"/>
                </a:solidFill>
              </a:rPr>
              <a:t>Editor’s note</a:t>
            </a:r>
            <a:endParaRPr sz="1200" dirty="0">
              <a:latin typeface="Calibri"/>
              <a:ea typeface="Calibri"/>
              <a:cs typeface="Calibri"/>
              <a:sym typeface="Calibri"/>
            </a:endParaRPr>
          </a:p>
          <a:p>
            <a:pPr marL="0" lvl="0" indent="0" algn="just" rtl="0">
              <a:lnSpc>
                <a:spcPct val="107000"/>
              </a:lnSpc>
              <a:spcBef>
                <a:spcPts val="0"/>
              </a:spcBef>
              <a:spcAft>
                <a:spcPts val="0"/>
              </a:spcAft>
              <a:buClr>
                <a:schemeClr val="dk1"/>
              </a:buClr>
              <a:buSzPts val="1200"/>
              <a:buNone/>
            </a:pPr>
            <a:endParaRPr sz="1200" b="1" dirty="0">
              <a:solidFill>
                <a:srgbClr val="2F5496"/>
              </a:solidFill>
            </a:endParaRPr>
          </a:p>
          <a:p>
            <a:pPr marL="0" lvl="0" indent="0" algn="just" rtl="0">
              <a:lnSpc>
                <a:spcPct val="107000"/>
              </a:lnSpc>
              <a:spcBef>
                <a:spcPts val="0"/>
              </a:spcBef>
              <a:spcAft>
                <a:spcPts val="0"/>
              </a:spcAft>
              <a:buClr>
                <a:srgbClr val="2F5496"/>
              </a:buClr>
              <a:buSzPts val="1400"/>
              <a:buNone/>
            </a:pPr>
            <a:r>
              <a:rPr lang="en-US" sz="1400" b="1" dirty="0">
                <a:solidFill>
                  <a:srgbClr val="2F5496"/>
                </a:solidFill>
              </a:rPr>
              <a:t>Dr. Maeve O’Brien and Dr. </a:t>
            </a:r>
            <a:r>
              <a:rPr lang="en-US" sz="1400" b="1" dirty="0" err="1">
                <a:solidFill>
                  <a:srgbClr val="2F5496"/>
                </a:solidFill>
              </a:rPr>
              <a:t>Siobhán</a:t>
            </a:r>
            <a:r>
              <a:rPr lang="en-US" sz="1400" b="1" dirty="0">
                <a:solidFill>
                  <a:srgbClr val="2F5496"/>
                </a:solidFill>
              </a:rPr>
              <a:t> Clarke</a:t>
            </a:r>
            <a:endParaRPr sz="1400" b="1" dirty="0"/>
          </a:p>
          <a:p>
            <a:pPr marL="0" lvl="0" indent="0" algn="just" rtl="0">
              <a:lnSpc>
                <a:spcPct val="107000"/>
              </a:lnSpc>
              <a:spcBef>
                <a:spcPts val="0"/>
              </a:spcBef>
              <a:spcAft>
                <a:spcPts val="0"/>
              </a:spcAft>
              <a:buClr>
                <a:srgbClr val="2F5496"/>
              </a:buClr>
              <a:buSzPts val="1400"/>
              <a:buNone/>
            </a:pPr>
            <a:r>
              <a:rPr lang="en-US" sz="1400" b="1" i="1" dirty="0">
                <a:solidFill>
                  <a:srgbClr val="2F5496"/>
                </a:solidFill>
              </a:rPr>
              <a:t>Co-Editors CAT news</a:t>
            </a:r>
            <a:endParaRPr sz="1400" b="1" i="1" dirty="0">
              <a:solidFill>
                <a:srgbClr val="2F5496"/>
              </a:solidFill>
            </a:endParaRPr>
          </a:p>
          <a:p>
            <a:pPr marL="0" lvl="0" indent="0" algn="just" rtl="0">
              <a:lnSpc>
                <a:spcPct val="107000"/>
              </a:lnSpc>
              <a:spcBef>
                <a:spcPts val="0"/>
              </a:spcBef>
              <a:spcAft>
                <a:spcPts val="0"/>
              </a:spcAft>
              <a:buClr>
                <a:srgbClr val="2F5496"/>
              </a:buClr>
              <a:buSzPts val="1400"/>
              <a:buNone/>
            </a:pPr>
            <a:endParaRPr sz="1400" b="1" i="1" dirty="0">
              <a:solidFill>
                <a:srgbClr val="2F5496"/>
              </a:solidFill>
            </a:endParaRPr>
          </a:p>
          <a:p>
            <a:pPr marL="0" lvl="0" indent="0" algn="just" rtl="0">
              <a:lnSpc>
                <a:spcPct val="115000"/>
              </a:lnSpc>
              <a:spcBef>
                <a:spcPts val="0"/>
              </a:spcBef>
              <a:spcAft>
                <a:spcPts val="0"/>
              </a:spcAft>
              <a:buClr>
                <a:schemeClr val="dk1"/>
              </a:buClr>
              <a:buSzPts val="1100"/>
              <a:buFont typeface="Arial"/>
              <a:buNone/>
            </a:pPr>
            <a:r>
              <a:rPr lang="en-US" sz="1291" dirty="0"/>
              <a:t>Welcome to the December edition of CAT news!</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We hope you are enjoying the start of festive season and getting excited for Christmas! Only five more sleeps!!</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We are very excited to share this jam-packed edition with you! First up, we would like to thank everyone who made it to our Autumn Social and Wellbeing Event in October. The turn out was seriously impressive and It was great catching up with friends from far and wide. Turn to page 15  to find out what went on and to see if you made it into any of the photos. Make sure to watch this space for future social outings!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We would like to thank Dr. Niall Tierney for submitting a fantastic piece about his SAT 7 experience in Crumlin Children’s Hospital. We would also like to thank both Dr. Mohammed Ahmed Rasheed and Dr. </a:t>
            </a:r>
            <a:r>
              <a:rPr lang="en-US" sz="1291" dirty="0" err="1"/>
              <a:t>Hanin</a:t>
            </a:r>
            <a:r>
              <a:rPr lang="en-US" sz="1291" dirty="0"/>
              <a:t> Hamza for their contributions to this edition. Dr. Rasheed completed a Masters in Clinical Research in the University of Galway and Dr. Hamza travelled to Kenya during her year out after SAT 2. We’re sure they’ll inspire many others to follow in their footsteps.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Dr. Fiona Roberts has informed us that she will be stepping down from her position as the Irish </a:t>
            </a:r>
            <a:r>
              <a:rPr lang="en-US" sz="1291" dirty="0" err="1"/>
              <a:t>Anaesthetic</a:t>
            </a:r>
            <a:r>
              <a:rPr lang="en-US" sz="1291" dirty="0"/>
              <a:t> Representative for GASOC. If you’re interested in this role read on to find out more!</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As usual we have some of your good news stories from the various hospital sites around the country and we also have some important dates for your diary.</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 </a:t>
            </a:r>
            <a:endParaRPr sz="1291" dirty="0"/>
          </a:p>
          <a:p>
            <a:pPr marL="0" lvl="0" indent="0" algn="just" rtl="0">
              <a:lnSpc>
                <a:spcPct val="115000"/>
              </a:lnSpc>
              <a:spcBef>
                <a:spcPts val="0"/>
              </a:spcBef>
              <a:spcAft>
                <a:spcPts val="0"/>
              </a:spcAft>
              <a:buClr>
                <a:schemeClr val="dk1"/>
              </a:buClr>
              <a:buSzPts val="1100"/>
              <a:buFont typeface="Arial"/>
              <a:buNone/>
            </a:pPr>
            <a:r>
              <a:rPr lang="en-US" sz="1291" dirty="0"/>
              <a:t>If there is anything you’d like featured in CAT news going forward don’t hesitate to let us know. We’re always delighted to receive feedback and advice. Get in touch via twitter, </a:t>
            </a:r>
            <a:r>
              <a:rPr lang="en-US" sz="1291" dirty="0" err="1"/>
              <a:t>facebook</a:t>
            </a:r>
            <a:r>
              <a:rPr lang="en-US" sz="1291" dirty="0"/>
              <a:t> or email!</a:t>
            </a:r>
            <a:endParaRPr sz="1291" dirty="0"/>
          </a:p>
          <a:p>
            <a:pPr marL="0" lvl="0" indent="0" algn="just" rtl="0">
              <a:lnSpc>
                <a:spcPct val="115000"/>
              </a:lnSpc>
              <a:spcBef>
                <a:spcPts val="0"/>
              </a:spcBef>
              <a:spcAft>
                <a:spcPts val="0"/>
              </a:spcAft>
              <a:buClr>
                <a:schemeClr val="dk1"/>
              </a:buClr>
              <a:buSzPts val="1100"/>
              <a:buNone/>
            </a:pPr>
            <a:endParaRPr sz="1291" dirty="0"/>
          </a:p>
          <a:p>
            <a:pPr marL="0" lvl="0" indent="0" algn="just" rtl="0">
              <a:lnSpc>
                <a:spcPct val="115000"/>
              </a:lnSpc>
              <a:spcBef>
                <a:spcPts val="0"/>
              </a:spcBef>
              <a:spcAft>
                <a:spcPts val="0"/>
              </a:spcAft>
              <a:buClr>
                <a:schemeClr val="dk1"/>
              </a:buClr>
              <a:buSzPts val="1100"/>
              <a:buFont typeface="Arial"/>
              <a:buNone/>
            </a:pPr>
            <a:r>
              <a:rPr lang="en-US" sz="1291" dirty="0"/>
              <a:t>We wish you all the best over the Festive period and a Happy New Year!</a:t>
            </a:r>
            <a:endParaRPr sz="1291" dirty="0"/>
          </a:p>
          <a:p>
            <a:pPr marL="0" lvl="0" indent="0" algn="just" rtl="0">
              <a:lnSpc>
                <a:spcPct val="107000"/>
              </a:lnSpc>
              <a:spcBef>
                <a:spcPts val="0"/>
              </a:spcBef>
              <a:spcAft>
                <a:spcPts val="0"/>
              </a:spcAft>
              <a:buClr>
                <a:srgbClr val="2F5496"/>
              </a:buClr>
              <a:buSzPts val="1400"/>
              <a:buNone/>
            </a:pPr>
            <a:endParaRPr sz="1400" b="1" i="1" dirty="0">
              <a:solidFill>
                <a:srgbClr val="2F5496"/>
              </a:solidFill>
            </a:endParaRPr>
          </a:p>
          <a:p>
            <a:pPr marL="0" lvl="0" indent="0" algn="r" rtl="0">
              <a:lnSpc>
                <a:spcPct val="107000"/>
              </a:lnSpc>
              <a:spcBef>
                <a:spcPts val="0"/>
              </a:spcBef>
              <a:spcAft>
                <a:spcPts val="0"/>
              </a:spcAft>
              <a:buClr>
                <a:srgbClr val="00B0F0"/>
              </a:buClr>
              <a:buSzPts val="1200"/>
              <a:buNone/>
            </a:pPr>
            <a:r>
              <a:rPr lang="en-US" sz="1200" dirty="0">
                <a:solidFill>
                  <a:srgbClr val="00B0F0"/>
                </a:solidFill>
                <a:latin typeface="Calibri"/>
                <a:ea typeface="Calibri"/>
                <a:cs typeface="Calibri"/>
                <a:sym typeface="Calibri"/>
              </a:rPr>
              <a:t>cat@coa.ie</a:t>
            </a:r>
            <a:endParaRPr dirty="0"/>
          </a:p>
          <a:p>
            <a:pPr marL="0" lvl="0" indent="0" algn="r" rtl="0">
              <a:lnSpc>
                <a:spcPct val="107000"/>
              </a:lnSpc>
              <a:spcBef>
                <a:spcPts val="0"/>
              </a:spcBef>
              <a:spcAft>
                <a:spcPts val="0"/>
              </a:spcAft>
              <a:buClr>
                <a:srgbClr val="00B0F0"/>
              </a:buClr>
              <a:buSzPts val="1200"/>
              <a:buNone/>
            </a:pPr>
            <a:r>
              <a:rPr lang="en-US" sz="1200" dirty="0">
                <a:solidFill>
                  <a:srgbClr val="00B0F0"/>
                </a:solidFill>
                <a:latin typeface="Calibri"/>
                <a:ea typeface="Calibri"/>
                <a:cs typeface="Calibri"/>
                <a:sym typeface="Calibri"/>
              </a:rPr>
              <a:t>@AnaesTrainees</a:t>
            </a:r>
            <a:endParaRPr dirty="0"/>
          </a:p>
          <a:p>
            <a:pPr marL="0" lvl="0" indent="0" algn="r" rtl="0">
              <a:lnSpc>
                <a:spcPct val="107000"/>
              </a:lnSpc>
              <a:spcBef>
                <a:spcPts val="0"/>
              </a:spcBef>
              <a:spcAft>
                <a:spcPts val="0"/>
              </a:spcAft>
              <a:buClr>
                <a:srgbClr val="00B0F0"/>
              </a:buClr>
              <a:buSzPts val="1200"/>
              <a:buNone/>
            </a:pPr>
            <a:r>
              <a:rPr lang="en-US" sz="1200" dirty="0">
                <a:solidFill>
                  <a:srgbClr val="00B0F0"/>
                </a:solidFill>
                <a:latin typeface="Calibri"/>
                <a:ea typeface="Calibri"/>
                <a:cs typeface="Calibri"/>
                <a:sym typeface="Calibri"/>
              </a:rPr>
              <a:t>Committee of </a:t>
            </a:r>
            <a:r>
              <a:rPr lang="en-US" sz="1200" dirty="0" err="1">
                <a:solidFill>
                  <a:srgbClr val="00B0F0"/>
                </a:solidFill>
                <a:latin typeface="Calibri"/>
                <a:ea typeface="Calibri"/>
                <a:cs typeface="Calibri"/>
                <a:sym typeface="Calibri"/>
              </a:rPr>
              <a:t>Anaesthesia</a:t>
            </a:r>
            <a:r>
              <a:rPr lang="en-US" sz="1200" dirty="0">
                <a:solidFill>
                  <a:srgbClr val="00B0F0"/>
                </a:solidFill>
                <a:latin typeface="Calibri"/>
                <a:ea typeface="Calibri"/>
                <a:cs typeface="Calibri"/>
                <a:sym typeface="Calibri"/>
              </a:rPr>
              <a:t> Trainees Facebook Page</a:t>
            </a:r>
            <a:endParaRPr dirty="0"/>
          </a:p>
          <a:p>
            <a:pPr marL="0" lvl="0" indent="0" algn="r" rtl="0">
              <a:lnSpc>
                <a:spcPct val="107000"/>
              </a:lnSpc>
              <a:spcBef>
                <a:spcPts val="0"/>
              </a:spcBef>
              <a:spcAft>
                <a:spcPts val="0"/>
              </a:spcAft>
              <a:buClr>
                <a:srgbClr val="00B0F0"/>
              </a:buClr>
              <a:buSzPts val="1200"/>
              <a:buNone/>
            </a:pPr>
            <a:r>
              <a:rPr lang="en-US" sz="1200" dirty="0">
                <a:solidFill>
                  <a:srgbClr val="00B0F0"/>
                </a:solidFill>
                <a:latin typeface="Calibri"/>
                <a:ea typeface="Calibri"/>
                <a:cs typeface="Calibri"/>
                <a:sym typeface="Calibri"/>
              </a:rPr>
              <a:t>Previous CAT NEWS Editions (anaesthesia.ie)</a:t>
            </a:r>
            <a:endParaRPr sz="1600" b="1" dirty="0"/>
          </a:p>
        </p:txBody>
      </p:sp>
      <p:sp>
        <p:nvSpPr>
          <p:cNvPr id="111" name="Google Shape;111;p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pic>
        <p:nvPicPr>
          <p:cNvPr id="112" name="Google Shape;112;p3"/>
          <p:cNvPicPr preferRelativeResize="0"/>
          <p:nvPr/>
        </p:nvPicPr>
        <p:blipFill>
          <a:blip r:embed="rId3">
            <a:alphaModFix/>
          </a:blip>
          <a:stretch>
            <a:fillRect/>
          </a:stretch>
        </p:blipFill>
        <p:spPr>
          <a:xfrm>
            <a:off x="4174225" y="122525"/>
            <a:ext cx="2047700" cy="2047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b124403c6b_0_6"/>
          <p:cNvSpPr txBox="1">
            <a:spLocks noGrp="1"/>
          </p:cNvSpPr>
          <p:nvPr>
            <p:ph type="sldNum" idx="12"/>
          </p:nvPr>
        </p:nvSpPr>
        <p:spPr>
          <a:xfrm>
            <a:off x="4843463" y="9181397"/>
            <a:ext cx="1543200" cy="527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333" name="Google Shape;333;g1b124403c6b_0_6"/>
          <p:cNvSpPr txBox="1"/>
          <p:nvPr/>
        </p:nvSpPr>
        <p:spPr>
          <a:xfrm>
            <a:off x="218188" y="707538"/>
            <a:ext cx="3957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2F5496"/>
                </a:solidFill>
                <a:latin typeface="Calibri"/>
                <a:ea typeface="Calibri"/>
                <a:cs typeface="Calibri"/>
                <a:sym typeface="Calibri"/>
              </a:rPr>
              <a:t>Dates for your Diary: FJFICMI</a:t>
            </a:r>
            <a:endParaRPr/>
          </a:p>
        </p:txBody>
      </p:sp>
      <p:sp>
        <p:nvSpPr>
          <p:cNvPr id="334" name="Google Shape;334;g1b124403c6b_0_6"/>
          <p:cNvSpPr txBox="1"/>
          <p:nvPr/>
        </p:nvSpPr>
        <p:spPr>
          <a:xfrm>
            <a:off x="218200" y="1265525"/>
            <a:ext cx="28803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100" b="1">
                <a:solidFill>
                  <a:srgbClr val="00B0F0"/>
                </a:solidFill>
                <a:latin typeface="Calibri"/>
                <a:ea typeface="Calibri"/>
                <a:cs typeface="Calibri"/>
                <a:sym typeface="Calibri"/>
              </a:rPr>
              <a:t>FJFICMI: Trial exam</a:t>
            </a:r>
            <a:endParaRPr>
              <a:latin typeface="Calibri"/>
              <a:ea typeface="Calibri"/>
              <a:cs typeface="Calibri"/>
              <a:sym typeface="Calibri"/>
            </a:endParaRPr>
          </a:p>
        </p:txBody>
      </p:sp>
      <p:sp>
        <p:nvSpPr>
          <p:cNvPr id="335" name="Google Shape;335;g1b124403c6b_0_6"/>
          <p:cNvSpPr txBox="1"/>
          <p:nvPr/>
        </p:nvSpPr>
        <p:spPr>
          <a:xfrm>
            <a:off x="218200" y="3777588"/>
            <a:ext cx="3469200" cy="475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100" b="1">
                <a:solidFill>
                  <a:srgbClr val="00B0F0"/>
                </a:solidFill>
                <a:latin typeface="Calibri"/>
                <a:ea typeface="Calibri"/>
                <a:cs typeface="Calibri"/>
                <a:sym typeface="Calibri"/>
              </a:rPr>
              <a:t>FJFICMI: Written/Clinical</a:t>
            </a:r>
            <a:endParaRPr>
              <a:latin typeface="Calibri"/>
              <a:ea typeface="Calibri"/>
              <a:cs typeface="Calibri"/>
              <a:sym typeface="Calibri"/>
            </a:endParaRPr>
          </a:p>
        </p:txBody>
      </p:sp>
      <p:pic>
        <p:nvPicPr>
          <p:cNvPr id="336" name="Google Shape;336;g1b124403c6b_0_6"/>
          <p:cNvPicPr preferRelativeResize="0"/>
          <p:nvPr/>
        </p:nvPicPr>
        <p:blipFill>
          <a:blip r:embed="rId3">
            <a:alphaModFix/>
          </a:blip>
          <a:stretch>
            <a:fillRect/>
          </a:stretch>
        </p:blipFill>
        <p:spPr>
          <a:xfrm>
            <a:off x="403963" y="1965674"/>
            <a:ext cx="6050067" cy="1152875"/>
          </a:xfrm>
          <a:prstGeom prst="rect">
            <a:avLst/>
          </a:prstGeom>
          <a:noFill/>
          <a:ln>
            <a:noFill/>
          </a:ln>
        </p:spPr>
      </p:pic>
      <p:pic>
        <p:nvPicPr>
          <p:cNvPr id="337" name="Google Shape;337;g1b124403c6b_0_6"/>
          <p:cNvPicPr preferRelativeResize="0"/>
          <p:nvPr/>
        </p:nvPicPr>
        <p:blipFill>
          <a:blip r:embed="rId4">
            <a:alphaModFix/>
          </a:blip>
          <a:stretch>
            <a:fillRect/>
          </a:stretch>
        </p:blipFill>
        <p:spPr>
          <a:xfrm>
            <a:off x="403975" y="4403893"/>
            <a:ext cx="6050049" cy="109819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1b124403c6b_0_25"/>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pic>
        <p:nvPicPr>
          <p:cNvPr id="344" name="Google Shape;344;g1b124403c6b_0_25"/>
          <p:cNvPicPr preferRelativeResize="0"/>
          <p:nvPr/>
        </p:nvPicPr>
        <p:blipFill>
          <a:blip r:embed="rId3">
            <a:alphaModFix/>
          </a:blip>
          <a:stretch>
            <a:fillRect/>
          </a:stretch>
        </p:blipFill>
        <p:spPr>
          <a:xfrm>
            <a:off x="471000" y="1995000"/>
            <a:ext cx="5916000" cy="591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4"/>
          <p:cNvSpPr txBox="1">
            <a:spLocks noGrp="1"/>
          </p:cNvSpPr>
          <p:nvPr>
            <p:ph type="body" idx="1"/>
          </p:nvPr>
        </p:nvSpPr>
        <p:spPr>
          <a:xfrm>
            <a:off x="471488" y="961901"/>
            <a:ext cx="5915025" cy="796037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5496"/>
              </a:buClr>
              <a:buSzPts val="2400"/>
              <a:buNone/>
            </a:pPr>
            <a:r>
              <a:rPr lang="en-US" sz="2300" b="1">
                <a:solidFill>
                  <a:srgbClr val="2F5496"/>
                </a:solidFill>
              </a:rPr>
              <a:t>Specialist Anaesthesia Training (SAT) Year 7</a:t>
            </a:r>
            <a:endParaRPr sz="2300" i="1">
              <a:solidFill>
                <a:srgbClr val="00B0F0"/>
              </a:solidFill>
            </a:endParaRPr>
          </a:p>
          <a:p>
            <a:pPr marL="0" lvl="0" indent="0" algn="l" rtl="0">
              <a:lnSpc>
                <a:spcPct val="90000"/>
              </a:lnSpc>
              <a:spcBef>
                <a:spcPts val="750"/>
              </a:spcBef>
              <a:spcAft>
                <a:spcPts val="0"/>
              </a:spcAft>
              <a:buClr>
                <a:schemeClr val="dk1"/>
              </a:buClr>
              <a:buSzPts val="2100"/>
              <a:buNone/>
            </a:pPr>
            <a:endParaRPr sz="1300"/>
          </a:p>
          <a:p>
            <a:pPr marL="0" lvl="0" indent="0" algn="just" rtl="0">
              <a:lnSpc>
                <a:spcPct val="90000"/>
              </a:lnSpc>
              <a:spcBef>
                <a:spcPts val="750"/>
              </a:spcBef>
              <a:spcAft>
                <a:spcPts val="0"/>
              </a:spcAft>
              <a:buClr>
                <a:schemeClr val="dk1"/>
              </a:buClr>
              <a:buSzPts val="1800"/>
              <a:buNone/>
            </a:pPr>
            <a:r>
              <a:rPr lang="en-US" sz="1300"/>
              <a:t>The aim of SAT 7 is  to help secure more senior experience for trainees and offload the pressure intrinsic to a trainee trying to fulfil their senior on call experience requirement and gain training in a new subspecialty within a six-year programme.</a:t>
            </a:r>
            <a:endParaRPr sz="1300"/>
          </a:p>
          <a:p>
            <a:pPr marL="0" lvl="0" indent="0" algn="just" rtl="0">
              <a:lnSpc>
                <a:spcPct val="90000"/>
              </a:lnSpc>
              <a:spcBef>
                <a:spcPts val="750"/>
              </a:spcBef>
              <a:spcAft>
                <a:spcPts val="0"/>
              </a:spcAft>
              <a:buClr>
                <a:schemeClr val="dk1"/>
              </a:buClr>
              <a:buSzPts val="1800"/>
              <a:buNone/>
            </a:pPr>
            <a:endParaRPr sz="1300"/>
          </a:p>
          <a:p>
            <a:pPr marL="0" lvl="0" indent="0" algn="just" rtl="0">
              <a:lnSpc>
                <a:spcPct val="90000"/>
              </a:lnSpc>
              <a:spcBef>
                <a:spcPts val="750"/>
              </a:spcBef>
              <a:spcAft>
                <a:spcPts val="0"/>
              </a:spcAft>
              <a:buClr>
                <a:schemeClr val="dk1"/>
              </a:buClr>
              <a:buSzPts val="1800"/>
              <a:buNone/>
            </a:pPr>
            <a:r>
              <a:rPr lang="en-US" sz="1300"/>
              <a:t>Options for SAT 7 include Intensive Care Medicine (ICM) (Beaumont, MMUH, SJH, SVUH, CUH, TUH, UHG), Perioperative medicine (SVUH), Pain medicine (TUH, SJH), Paediatric anaesthesia/ ICM (Crumlin), Regional Anaesthesia (UHG),  Cardiothoracics (MMUH), Obstetric anaesthesia (Dublin/ Galway).</a:t>
            </a:r>
            <a:endParaRPr sz="1300"/>
          </a:p>
          <a:p>
            <a:pPr marL="0" lvl="0" indent="0" algn="just" rtl="0">
              <a:lnSpc>
                <a:spcPct val="90000"/>
              </a:lnSpc>
              <a:spcBef>
                <a:spcPts val="750"/>
              </a:spcBef>
              <a:spcAft>
                <a:spcPts val="0"/>
              </a:spcAft>
              <a:buClr>
                <a:schemeClr val="dk1"/>
              </a:buClr>
              <a:buSzPts val="1800"/>
              <a:buNone/>
            </a:pPr>
            <a:endParaRPr sz="1300"/>
          </a:p>
          <a:p>
            <a:pPr marL="0" lvl="0" indent="0" algn="just" rtl="0">
              <a:lnSpc>
                <a:spcPct val="90000"/>
              </a:lnSpc>
              <a:spcBef>
                <a:spcPts val="750"/>
              </a:spcBef>
              <a:spcAft>
                <a:spcPts val="0"/>
              </a:spcAft>
              <a:buClr>
                <a:schemeClr val="dk1"/>
              </a:buClr>
              <a:buSzPts val="1800"/>
              <a:buNone/>
            </a:pPr>
            <a:r>
              <a:rPr lang="en-US" sz="1300"/>
              <a:t>Each subspeciality, not to mention each centre will ascribe different roles and responsibilities to their SAT 7 however the overall emphasis is on leadership and preparatory work for consultant practice. </a:t>
            </a:r>
            <a:endParaRPr sz="1300"/>
          </a:p>
          <a:p>
            <a:pPr marL="0" lvl="0" indent="0" algn="just" rtl="0">
              <a:lnSpc>
                <a:spcPct val="90000"/>
              </a:lnSpc>
              <a:spcBef>
                <a:spcPts val="750"/>
              </a:spcBef>
              <a:spcAft>
                <a:spcPts val="0"/>
              </a:spcAft>
              <a:buClr>
                <a:schemeClr val="dk1"/>
              </a:buClr>
              <a:buSzPts val="1800"/>
              <a:buNone/>
            </a:pPr>
            <a:endParaRPr sz="1300"/>
          </a:p>
          <a:p>
            <a:pPr marL="0" lvl="0" indent="0" algn="just" rtl="0">
              <a:lnSpc>
                <a:spcPct val="90000"/>
              </a:lnSpc>
              <a:spcBef>
                <a:spcPts val="750"/>
              </a:spcBef>
              <a:spcAft>
                <a:spcPts val="0"/>
              </a:spcAft>
              <a:buClr>
                <a:schemeClr val="dk1"/>
              </a:buClr>
              <a:buSzPts val="1800"/>
              <a:buNone/>
            </a:pPr>
            <a:r>
              <a:rPr lang="en-US" sz="1300"/>
              <a:t>We ask Dr. Niall Tierney to tell us about his experience of SAT 7 for those considering applying in future.  </a:t>
            </a:r>
            <a:endParaRPr sz="1300"/>
          </a:p>
          <a:p>
            <a:pPr marL="0" lvl="0" indent="0" algn="just" rtl="0">
              <a:lnSpc>
                <a:spcPct val="90000"/>
              </a:lnSpc>
              <a:spcBef>
                <a:spcPts val="750"/>
              </a:spcBef>
              <a:spcAft>
                <a:spcPts val="0"/>
              </a:spcAft>
              <a:buClr>
                <a:schemeClr val="dk1"/>
              </a:buClr>
              <a:buSzPts val="1800"/>
              <a:buNone/>
            </a:pPr>
            <a:endParaRPr sz="1800"/>
          </a:p>
          <a:p>
            <a:pPr marL="0" lvl="0" indent="0" algn="l" rtl="0">
              <a:lnSpc>
                <a:spcPct val="90000"/>
              </a:lnSpc>
              <a:spcBef>
                <a:spcPts val="750"/>
              </a:spcBef>
              <a:spcAft>
                <a:spcPts val="0"/>
              </a:spcAft>
              <a:buClr>
                <a:schemeClr val="dk1"/>
              </a:buClr>
              <a:buSzPts val="1800"/>
              <a:buNone/>
            </a:pPr>
            <a:endParaRPr sz="1800"/>
          </a:p>
          <a:p>
            <a:pPr marL="0" lvl="0" indent="0" algn="l" rtl="0">
              <a:lnSpc>
                <a:spcPct val="90000"/>
              </a:lnSpc>
              <a:spcBef>
                <a:spcPts val="750"/>
              </a:spcBef>
              <a:spcAft>
                <a:spcPts val="0"/>
              </a:spcAft>
              <a:buClr>
                <a:schemeClr val="dk1"/>
              </a:buClr>
              <a:buSzPts val="1800"/>
              <a:buNone/>
            </a:pPr>
            <a:endParaRPr sz="1800"/>
          </a:p>
          <a:p>
            <a:pPr marL="0" lvl="0" indent="0" algn="l" rtl="0">
              <a:lnSpc>
                <a:spcPct val="90000"/>
              </a:lnSpc>
              <a:spcBef>
                <a:spcPts val="750"/>
              </a:spcBef>
              <a:spcAft>
                <a:spcPts val="0"/>
              </a:spcAft>
              <a:buClr>
                <a:schemeClr val="dk1"/>
              </a:buClr>
              <a:buSzPts val="1800"/>
              <a:buNone/>
            </a:pPr>
            <a:endParaRPr sz="1800"/>
          </a:p>
          <a:p>
            <a:pPr marL="0" lvl="0" indent="0" algn="l" rtl="0">
              <a:lnSpc>
                <a:spcPct val="90000"/>
              </a:lnSpc>
              <a:spcBef>
                <a:spcPts val="750"/>
              </a:spcBef>
              <a:spcAft>
                <a:spcPts val="0"/>
              </a:spcAft>
              <a:buClr>
                <a:schemeClr val="dk1"/>
              </a:buClr>
              <a:buSzPts val="1800"/>
              <a:buNone/>
            </a:pPr>
            <a:endParaRPr sz="1800"/>
          </a:p>
        </p:txBody>
      </p:sp>
      <p:sp>
        <p:nvSpPr>
          <p:cNvPr id="118" name="Google Shape;118;p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19" name="Google Shape;119;p4" descr="Logo, company name&#10;&#10;Description automatically generated"/>
          <p:cNvPicPr preferRelativeResize="0"/>
          <p:nvPr/>
        </p:nvPicPr>
        <p:blipFill rotWithShape="1">
          <a:blip r:embed="rId3">
            <a:alphaModFix/>
          </a:blip>
          <a:srcRect/>
          <a:stretch/>
        </p:blipFill>
        <p:spPr>
          <a:xfrm>
            <a:off x="2324600" y="5845600"/>
            <a:ext cx="2208810" cy="2039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5"/>
          <p:cNvSpPr txBox="1">
            <a:spLocks noGrp="1"/>
          </p:cNvSpPr>
          <p:nvPr>
            <p:ph type="body" idx="1"/>
          </p:nvPr>
        </p:nvSpPr>
        <p:spPr>
          <a:xfrm>
            <a:off x="471488" y="850233"/>
            <a:ext cx="5915025" cy="8617858"/>
          </a:xfrm>
          <a:prstGeom prst="rect">
            <a:avLst/>
          </a:prstGeom>
          <a:noFill/>
          <a:ln>
            <a:noFill/>
          </a:ln>
        </p:spPr>
        <p:txBody>
          <a:bodyPr spcFirstLastPara="1" wrap="square" lIns="91425" tIns="45700" rIns="91425" bIns="45700" anchor="t" anchorCtr="0">
            <a:normAutofit/>
          </a:bodyPr>
          <a:lstStyle/>
          <a:p>
            <a:pPr marL="0" lvl="0" indent="0" algn="just" rtl="0">
              <a:lnSpc>
                <a:spcPct val="120000"/>
              </a:lnSpc>
              <a:spcBef>
                <a:spcPts val="0"/>
              </a:spcBef>
              <a:spcAft>
                <a:spcPts val="0"/>
              </a:spcAft>
              <a:buClr>
                <a:srgbClr val="2F5496"/>
              </a:buClr>
              <a:buSzPts val="2400"/>
              <a:buNone/>
            </a:pPr>
            <a:r>
              <a:rPr lang="en-US" sz="2400" b="1" dirty="0">
                <a:solidFill>
                  <a:srgbClr val="2F5496"/>
                </a:solidFill>
              </a:rPr>
              <a:t>SAT 7 experience </a:t>
            </a:r>
            <a:endParaRPr sz="1400" i="1" dirty="0">
              <a:solidFill>
                <a:srgbClr val="00B0F0"/>
              </a:solidFill>
            </a:endParaRPr>
          </a:p>
          <a:p>
            <a:pPr marL="0" lvl="0" indent="0" algn="l" rtl="0">
              <a:lnSpc>
                <a:spcPct val="90000"/>
              </a:lnSpc>
              <a:spcBef>
                <a:spcPts val="0"/>
              </a:spcBef>
              <a:spcAft>
                <a:spcPts val="0"/>
              </a:spcAft>
              <a:buClr>
                <a:schemeClr val="dk1"/>
              </a:buClr>
              <a:buSzPts val="1400"/>
              <a:buNone/>
            </a:pPr>
            <a:endParaRPr sz="1400" b="1" i="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r>
              <a:rPr lang="en-US" sz="1400" b="1" i="1" dirty="0">
                <a:solidFill>
                  <a:srgbClr val="00B0F0"/>
                </a:solidFill>
                <a:latin typeface="Calibri"/>
                <a:ea typeface="Calibri"/>
                <a:cs typeface="Calibri"/>
                <a:sym typeface="Calibri"/>
              </a:rPr>
              <a:t>Dr. Niall Tierney </a:t>
            </a:r>
            <a:br>
              <a:rPr lang="en-US" sz="1400" b="1" i="1" dirty="0">
                <a:solidFill>
                  <a:srgbClr val="00B0F0"/>
                </a:solidFill>
                <a:latin typeface="Calibri"/>
                <a:ea typeface="Calibri"/>
                <a:cs typeface="Calibri"/>
                <a:sym typeface="Calibri"/>
              </a:rPr>
            </a:br>
            <a:r>
              <a:rPr lang="en-US" sz="1400" b="1" i="1" dirty="0">
                <a:solidFill>
                  <a:srgbClr val="00B0F0"/>
                </a:solidFill>
                <a:latin typeface="Calibri"/>
                <a:ea typeface="Calibri"/>
                <a:cs typeface="Calibri"/>
                <a:sym typeface="Calibri"/>
              </a:rPr>
              <a:t>PICU and </a:t>
            </a:r>
            <a:r>
              <a:rPr lang="en-US" sz="1400" b="1" i="1" dirty="0" err="1">
                <a:solidFill>
                  <a:srgbClr val="00B0F0"/>
                </a:solidFill>
                <a:latin typeface="Calibri"/>
                <a:ea typeface="Calibri"/>
                <a:cs typeface="Calibri"/>
                <a:sym typeface="Calibri"/>
              </a:rPr>
              <a:t>Anaesthesia</a:t>
            </a:r>
            <a:r>
              <a:rPr lang="en-US" sz="1400" b="1" i="1" dirty="0">
                <a:solidFill>
                  <a:srgbClr val="00B0F0"/>
                </a:solidFill>
                <a:latin typeface="Calibri"/>
                <a:ea typeface="Calibri"/>
                <a:cs typeface="Calibri"/>
                <a:sym typeface="Calibri"/>
              </a:rPr>
              <a:t>, Crumlin Children’s Hospital</a:t>
            </a:r>
            <a:endParaRPr sz="1400" b="1" i="1" dirty="0">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endParaRPr sz="1400" b="1" i="1" dirty="0">
              <a:solidFill>
                <a:srgbClr val="00B0F0"/>
              </a:solidFill>
            </a:endParaRPr>
          </a:p>
          <a:p>
            <a:pPr marL="0" lvl="0" indent="0" algn="just" rtl="0">
              <a:lnSpc>
                <a:spcPct val="115000"/>
              </a:lnSpc>
              <a:spcBef>
                <a:spcPts val="1200"/>
              </a:spcBef>
              <a:spcAft>
                <a:spcPts val="0"/>
              </a:spcAft>
              <a:buClr>
                <a:schemeClr val="dk1"/>
              </a:buClr>
              <a:buSzPts val="1100"/>
              <a:buFont typeface="Arial"/>
              <a:buNone/>
            </a:pPr>
            <a:r>
              <a:rPr lang="en-US" sz="1300" dirty="0"/>
              <a:t>With a love of </a:t>
            </a:r>
            <a:r>
              <a:rPr lang="en-US" sz="1300" dirty="0" err="1"/>
              <a:t>paediatric</a:t>
            </a:r>
            <a:r>
              <a:rPr lang="en-US" sz="1300" dirty="0"/>
              <a:t> </a:t>
            </a:r>
            <a:r>
              <a:rPr lang="en-US" sz="1300" dirty="0" err="1"/>
              <a:t>anaesthesia</a:t>
            </a:r>
            <a:r>
              <a:rPr lang="en-US" sz="1300" dirty="0"/>
              <a:t> and a desire to stay in Ireland for another year post CCST a SAT 7 fellowship seemed like a great idea. </a:t>
            </a:r>
            <a:r>
              <a:rPr lang="en-US" sz="1300" dirty="0" err="1"/>
              <a:t>Paeds</a:t>
            </a:r>
            <a:r>
              <a:rPr lang="en-US" sz="1300" dirty="0"/>
              <a:t> </a:t>
            </a:r>
            <a:r>
              <a:rPr lang="en-US" sz="1300" dirty="0" err="1"/>
              <a:t>anaesthesia</a:t>
            </a:r>
            <a:r>
              <a:rPr lang="en-US" sz="1300" dirty="0"/>
              <a:t> consultant jobs generally require at least 2 years of post-CCST </a:t>
            </a:r>
            <a:r>
              <a:rPr lang="en-US" sz="1300" dirty="0" err="1"/>
              <a:t>paediatric</a:t>
            </a:r>
            <a:r>
              <a:rPr lang="en-US" sz="1300" dirty="0"/>
              <a:t> experience so a SAT 7 year is unlikely to remove the need to go abroad entirely.</a:t>
            </a:r>
            <a:endParaRPr sz="1300" dirty="0"/>
          </a:p>
          <a:p>
            <a:pPr marL="0" lvl="0" indent="0" algn="just" rtl="0">
              <a:lnSpc>
                <a:spcPct val="115000"/>
              </a:lnSpc>
              <a:spcBef>
                <a:spcPts val="1200"/>
              </a:spcBef>
              <a:spcAft>
                <a:spcPts val="0"/>
              </a:spcAft>
              <a:buClr>
                <a:schemeClr val="dk1"/>
              </a:buClr>
              <a:buSzPts val="1100"/>
              <a:buFont typeface="Arial"/>
              <a:buNone/>
            </a:pPr>
            <a:r>
              <a:rPr lang="en-US" sz="1300" dirty="0"/>
              <a:t>Crumlin offers two posts – one in </a:t>
            </a:r>
            <a:r>
              <a:rPr lang="en-US" sz="1300" dirty="0" err="1"/>
              <a:t>paediatric</a:t>
            </a:r>
            <a:r>
              <a:rPr lang="en-US" sz="1300" dirty="0"/>
              <a:t> </a:t>
            </a:r>
            <a:r>
              <a:rPr lang="en-US" sz="1300" dirty="0" err="1"/>
              <a:t>anaesthesia</a:t>
            </a:r>
            <a:r>
              <a:rPr lang="en-US" sz="1300" dirty="0"/>
              <a:t> and one in PICU. After the standard SAT 7 application there was a common interview for both posts with representatives of the </a:t>
            </a:r>
            <a:r>
              <a:rPr lang="en-US" sz="1300" dirty="0" err="1"/>
              <a:t>anaesthetic</a:t>
            </a:r>
            <a:r>
              <a:rPr lang="en-US" sz="1300" dirty="0"/>
              <a:t> and PICU departments after which I was offered the </a:t>
            </a:r>
            <a:r>
              <a:rPr lang="en-US" sz="1300" dirty="0" err="1"/>
              <a:t>anaesthetic</a:t>
            </a:r>
            <a:r>
              <a:rPr lang="en-US" sz="1300" dirty="0"/>
              <a:t> job.</a:t>
            </a:r>
            <a:endParaRPr sz="1300" dirty="0"/>
          </a:p>
          <a:p>
            <a:pPr marL="0" lvl="0" indent="0" algn="just" rtl="0">
              <a:lnSpc>
                <a:spcPct val="115000"/>
              </a:lnSpc>
              <a:spcBef>
                <a:spcPts val="1200"/>
              </a:spcBef>
              <a:spcAft>
                <a:spcPts val="0"/>
              </a:spcAft>
              <a:buClr>
                <a:schemeClr val="dk1"/>
              </a:buClr>
              <a:buSzPts val="1100"/>
              <a:buFont typeface="Arial"/>
              <a:buNone/>
            </a:pPr>
            <a:r>
              <a:rPr lang="en-US" sz="1300" dirty="0"/>
              <a:t>The day to day role is largely similar to that of an </a:t>
            </a:r>
            <a:r>
              <a:rPr lang="en-US" sz="1300" dirty="0" err="1"/>
              <a:t>SpR.</a:t>
            </a:r>
            <a:r>
              <a:rPr lang="en-US" sz="1300" dirty="0"/>
              <a:t> Crumlin is a busy department with a nice mix of “normal” </a:t>
            </a:r>
            <a:r>
              <a:rPr lang="en-US" sz="1300" dirty="0" err="1"/>
              <a:t>paeds</a:t>
            </a:r>
            <a:r>
              <a:rPr lang="en-US" sz="1300" dirty="0"/>
              <a:t> surgery and the more weird and wonderful stuff that comes with being a national referral </a:t>
            </a:r>
            <a:r>
              <a:rPr lang="en-US" sz="1300" dirty="0" err="1"/>
              <a:t>centre</a:t>
            </a:r>
            <a:r>
              <a:rPr lang="en-US" sz="1300" dirty="0"/>
              <a:t>. As the fellow I generally had a say in what lists I was assigned and was able to pull rank if there were interesting cases coming up. </a:t>
            </a:r>
            <a:r>
              <a:rPr lang="en-US" sz="1300" dirty="0" err="1"/>
              <a:t>Paeds</a:t>
            </a:r>
            <a:r>
              <a:rPr lang="en-US" sz="1300" dirty="0"/>
              <a:t> is more intensely supervised than adult </a:t>
            </a:r>
            <a:r>
              <a:rPr lang="en-US" sz="1300" dirty="0" err="1"/>
              <a:t>anaesthesia</a:t>
            </a:r>
            <a:r>
              <a:rPr lang="en-US" sz="1300" dirty="0"/>
              <a:t> but as with anywhere this is largely dependent on the individual consultant and so there were opportunities for solo practice and plenty of scope for developing my skills.</a:t>
            </a:r>
            <a:endParaRPr sz="1300" dirty="0"/>
          </a:p>
          <a:p>
            <a:pPr marL="0" lvl="0" indent="0" algn="just" rtl="0">
              <a:lnSpc>
                <a:spcPct val="115000"/>
              </a:lnSpc>
              <a:spcBef>
                <a:spcPts val="1200"/>
              </a:spcBef>
              <a:spcAft>
                <a:spcPts val="0"/>
              </a:spcAft>
              <a:buClr>
                <a:schemeClr val="dk1"/>
              </a:buClr>
              <a:buSzPts val="1100"/>
              <a:buFont typeface="Arial"/>
              <a:buNone/>
            </a:pPr>
            <a:r>
              <a:rPr lang="en-US" sz="1300" dirty="0"/>
              <a:t>The post has a full on call commitment as it is not supernumerary. Anyone who has worked in Crumlin before will know this means lots of PICU call as there is generally a dearth of senior trainees who have done </a:t>
            </a:r>
            <a:r>
              <a:rPr lang="en-US" sz="1300" dirty="0" err="1"/>
              <a:t>paeds</a:t>
            </a:r>
            <a:r>
              <a:rPr lang="en-US" sz="1300" dirty="0"/>
              <a:t> before. Until staffing levels are increased this is unlikely to change.</a:t>
            </a:r>
            <a:endParaRPr sz="1300" dirty="0"/>
          </a:p>
          <a:p>
            <a:pPr marL="0" lvl="0" indent="0" algn="just" rtl="0">
              <a:lnSpc>
                <a:spcPct val="115000"/>
              </a:lnSpc>
              <a:spcBef>
                <a:spcPts val="1200"/>
              </a:spcBef>
              <a:spcAft>
                <a:spcPts val="0"/>
              </a:spcAft>
              <a:buClr>
                <a:schemeClr val="dk1"/>
              </a:buClr>
              <a:buSzPts val="1100"/>
              <a:buFont typeface="Arial"/>
              <a:buNone/>
            </a:pPr>
            <a:r>
              <a:rPr lang="en-US" sz="1300" dirty="0"/>
              <a:t>I enjoyed my SAT 7 year. The caseload and level of complexity you will see in Crumlin is significant. The consultants are generally supportive and are open to developing the role of the SAT 7 fellow which is very much in its infancy. There is also an understanding that the SAT 7 fellowship will be held in the same regard by a future interview panel as an international fellowship although I have yet to test this.</a:t>
            </a:r>
            <a:endParaRPr sz="1300" dirty="0"/>
          </a:p>
          <a:p>
            <a:pPr marL="0" lvl="0" indent="0" algn="l" rtl="0">
              <a:lnSpc>
                <a:spcPct val="115000"/>
              </a:lnSpc>
              <a:spcBef>
                <a:spcPts val="1200"/>
              </a:spcBef>
              <a:spcAft>
                <a:spcPts val="0"/>
              </a:spcAft>
              <a:buClr>
                <a:schemeClr val="dk1"/>
              </a:buClr>
              <a:buSzPts val="1100"/>
              <a:buFont typeface="Arial"/>
              <a:buNone/>
            </a:pPr>
            <a:r>
              <a:rPr lang="en-US" sz="1300" dirty="0"/>
              <a:t> </a:t>
            </a:r>
            <a:endParaRPr sz="1300" dirty="0"/>
          </a:p>
          <a:p>
            <a:pPr marL="0" lvl="0" indent="0" algn="l" rtl="0">
              <a:lnSpc>
                <a:spcPct val="115000"/>
              </a:lnSpc>
              <a:spcBef>
                <a:spcPts val="1200"/>
              </a:spcBef>
              <a:spcAft>
                <a:spcPts val="1200"/>
              </a:spcAft>
              <a:buClr>
                <a:schemeClr val="dk1"/>
              </a:buClr>
              <a:buSzPts val="1100"/>
              <a:buNone/>
            </a:pPr>
            <a:r>
              <a:rPr lang="en-US" sz="1300" dirty="0"/>
              <a:t>Any questions please contact me by email. nttierney@gmail.com</a:t>
            </a:r>
            <a:endParaRPr sz="1300" dirty="0"/>
          </a:p>
        </p:txBody>
      </p:sp>
      <p:sp>
        <p:nvSpPr>
          <p:cNvPr id="126" name="Google Shape;126;p5"/>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body" idx="1"/>
          </p:nvPr>
        </p:nvSpPr>
        <p:spPr>
          <a:xfrm>
            <a:off x="471487" y="973777"/>
            <a:ext cx="5915025" cy="838789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5496"/>
              </a:buClr>
              <a:buSzPts val="2400"/>
              <a:buNone/>
            </a:pPr>
            <a:r>
              <a:rPr lang="en-US" sz="2400" b="1">
                <a:solidFill>
                  <a:srgbClr val="2F5496"/>
                </a:solidFill>
                <a:latin typeface="Calibri"/>
                <a:ea typeface="Calibri"/>
                <a:cs typeface="Calibri"/>
                <a:sym typeface="Calibri"/>
              </a:rPr>
              <a:t>Postgraduate </a:t>
            </a:r>
            <a:r>
              <a:rPr lang="en-US" sz="2400" b="1">
                <a:solidFill>
                  <a:srgbClr val="2F5496"/>
                </a:solidFill>
              </a:rPr>
              <a:t>Education</a:t>
            </a:r>
            <a:endParaRPr/>
          </a:p>
          <a:p>
            <a:pPr marL="0" lvl="0" indent="0" algn="l" rtl="0">
              <a:lnSpc>
                <a:spcPct val="90000"/>
              </a:lnSpc>
              <a:spcBef>
                <a:spcPts val="750"/>
              </a:spcBef>
              <a:spcAft>
                <a:spcPts val="0"/>
              </a:spcAft>
              <a:buClr>
                <a:schemeClr val="dk1"/>
              </a:buClr>
              <a:buSzPts val="2400"/>
              <a:buNone/>
            </a:pPr>
            <a:endParaRPr sz="2400" b="1">
              <a:solidFill>
                <a:srgbClr val="2F5496"/>
              </a:solidFill>
              <a:latin typeface="Calibri"/>
              <a:ea typeface="Calibri"/>
              <a:cs typeface="Calibri"/>
              <a:sym typeface="Calibri"/>
            </a:endParaRPr>
          </a:p>
          <a:p>
            <a:pPr marL="0" lvl="0" indent="0" algn="just" rtl="0">
              <a:lnSpc>
                <a:spcPct val="90000"/>
              </a:lnSpc>
              <a:spcBef>
                <a:spcPts val="750"/>
              </a:spcBef>
              <a:spcAft>
                <a:spcPts val="0"/>
              </a:spcAft>
              <a:buClr>
                <a:schemeClr val="dk1"/>
              </a:buClr>
              <a:buSzPts val="1800"/>
              <a:buNone/>
            </a:pPr>
            <a:r>
              <a:rPr lang="en-US" sz="1800"/>
              <a:t>More and more trainees are enrolling in postgraduate courses. From Certificates to Masters, the choice is endless. But deciding whether to further your study and what to study next can be a very daunting task.</a:t>
            </a:r>
            <a:endParaRPr/>
          </a:p>
          <a:p>
            <a:pPr marL="0" lvl="0" indent="0" algn="just" rtl="0">
              <a:lnSpc>
                <a:spcPct val="90000"/>
              </a:lnSpc>
              <a:spcBef>
                <a:spcPts val="750"/>
              </a:spcBef>
              <a:spcAft>
                <a:spcPts val="0"/>
              </a:spcAft>
              <a:buClr>
                <a:schemeClr val="dk1"/>
              </a:buClr>
              <a:buSzPts val="1800"/>
              <a:buNone/>
            </a:pPr>
            <a:endParaRPr sz="1800"/>
          </a:p>
          <a:p>
            <a:pPr marL="0" lvl="0" indent="0" algn="just" rtl="0">
              <a:lnSpc>
                <a:spcPct val="90000"/>
              </a:lnSpc>
              <a:spcBef>
                <a:spcPts val="750"/>
              </a:spcBef>
              <a:spcAft>
                <a:spcPts val="0"/>
              </a:spcAft>
              <a:buClr>
                <a:schemeClr val="dk1"/>
              </a:buClr>
              <a:buSzPts val="1800"/>
              <a:buNone/>
            </a:pPr>
            <a:r>
              <a:rPr lang="en-US" sz="1800"/>
              <a:t>In this upcoming series, we ask SAT trainees about their experience in postgraduate education to better equip those hoping to pursue a similar path. </a:t>
            </a:r>
            <a:endParaRPr/>
          </a:p>
          <a:p>
            <a:pPr marL="0" lvl="0" indent="0" algn="l" rtl="0">
              <a:lnSpc>
                <a:spcPct val="90000"/>
              </a:lnSpc>
              <a:spcBef>
                <a:spcPts val="750"/>
              </a:spcBef>
              <a:spcAft>
                <a:spcPts val="0"/>
              </a:spcAft>
              <a:buClr>
                <a:schemeClr val="dk1"/>
              </a:buClr>
              <a:buSzPts val="1800"/>
              <a:buNone/>
            </a:pPr>
            <a:endParaRPr sz="1800"/>
          </a:p>
        </p:txBody>
      </p:sp>
      <p:sp>
        <p:nvSpPr>
          <p:cNvPr id="133" name="Google Shape;133;p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pic>
        <p:nvPicPr>
          <p:cNvPr id="134" name="Google Shape;134;p8"/>
          <p:cNvPicPr preferRelativeResize="0"/>
          <p:nvPr/>
        </p:nvPicPr>
        <p:blipFill rotWithShape="1">
          <a:blip r:embed="rId3">
            <a:alphaModFix/>
          </a:blip>
          <a:srcRect/>
          <a:stretch/>
        </p:blipFill>
        <p:spPr>
          <a:xfrm>
            <a:off x="1101435" y="4472160"/>
            <a:ext cx="4655127" cy="3538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a:spLocks noGrp="1"/>
          </p:cNvSpPr>
          <p:nvPr>
            <p:ph type="body" idx="1"/>
          </p:nvPr>
        </p:nvSpPr>
        <p:spPr>
          <a:xfrm>
            <a:off x="471475" y="678775"/>
            <a:ext cx="5915100" cy="87663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B0F0"/>
              </a:buClr>
              <a:buSzPts val="2400"/>
              <a:buNone/>
            </a:pPr>
            <a:r>
              <a:rPr lang="en-US" sz="2400">
                <a:solidFill>
                  <a:srgbClr val="00B0F0"/>
                </a:solidFill>
              </a:rPr>
              <a:t>Masters in Clinical Research - University of Galway</a:t>
            </a:r>
            <a:endParaRPr sz="1400" b="1">
              <a:solidFill>
                <a:srgbClr val="00B0F0"/>
              </a:solidFill>
              <a:latin typeface="Calibri"/>
              <a:ea typeface="Calibri"/>
              <a:cs typeface="Calibri"/>
              <a:sym typeface="Calibri"/>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r>
              <a:rPr lang="en-US" sz="1400" b="1" i="1">
                <a:solidFill>
                  <a:srgbClr val="00B0F0"/>
                </a:solidFill>
                <a:latin typeface="Calibri"/>
                <a:ea typeface="Calibri"/>
                <a:cs typeface="Calibri"/>
                <a:sym typeface="Calibri"/>
              </a:rPr>
              <a:t>Dr. Mohammed  Ahmed Rasheed</a:t>
            </a:r>
            <a:r>
              <a:rPr lang="en-US" sz="1400" b="1" i="1">
                <a:solidFill>
                  <a:srgbClr val="00B0F0"/>
                </a:solidFill>
              </a:rPr>
              <a:t> </a:t>
            </a:r>
            <a:endParaRPr/>
          </a:p>
          <a:p>
            <a:pPr marL="0" lvl="0" indent="0" algn="l" rtl="0">
              <a:lnSpc>
                <a:spcPct val="90000"/>
              </a:lnSpc>
              <a:spcBef>
                <a:spcPts val="0"/>
              </a:spcBef>
              <a:spcAft>
                <a:spcPts val="0"/>
              </a:spcAft>
              <a:buClr>
                <a:srgbClr val="00B0F0"/>
              </a:buClr>
              <a:buSzPts val="1400"/>
              <a:buNone/>
            </a:pPr>
            <a:r>
              <a:rPr lang="en-US" sz="1400" b="1" i="1">
                <a:solidFill>
                  <a:srgbClr val="00B0F0"/>
                </a:solidFill>
              </a:rPr>
              <a:t>Out of programme after SAT 2 - Paediatric critical care,  Royal London Hospital</a:t>
            </a: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l" rtl="0">
              <a:lnSpc>
                <a:spcPct val="90000"/>
              </a:lnSpc>
              <a:spcBef>
                <a:spcPts val="0"/>
              </a:spcBef>
              <a:spcAft>
                <a:spcPts val="0"/>
              </a:spcAft>
              <a:buClr>
                <a:srgbClr val="00B0F0"/>
              </a:buClr>
              <a:buSzPts val="1400"/>
              <a:buNone/>
            </a:pPr>
            <a:endParaRPr sz="1400" b="1" i="1">
              <a:solidFill>
                <a:srgbClr val="00B0F0"/>
              </a:solidFill>
            </a:endParaRPr>
          </a:p>
          <a:p>
            <a:pPr marL="0" lvl="0" indent="0" algn="just" rtl="0">
              <a:lnSpc>
                <a:spcPct val="115000"/>
              </a:lnSpc>
              <a:spcBef>
                <a:spcPts val="1200"/>
              </a:spcBef>
              <a:spcAft>
                <a:spcPts val="0"/>
              </a:spcAft>
              <a:buClr>
                <a:schemeClr val="dk1"/>
              </a:buClr>
              <a:buSzPts val="1100"/>
              <a:buFont typeface="Arial"/>
              <a:buNone/>
            </a:pPr>
            <a:r>
              <a:rPr lang="en-US" sz="1400"/>
              <a:t>The Masters in Clinical Research (MCR/MSc) at the University of Galway (formerly NUI Galway) is an excellent choice for trainees looking to improve their ability to understand and perform clinical research. It has a broad target audience, including healthcare workers new to research, or clinicians looking to improve and diversify their research interests.</a:t>
            </a:r>
            <a:endParaRPr sz="1400"/>
          </a:p>
          <a:p>
            <a:pPr marL="0" lvl="0" indent="0" algn="just" rtl="0">
              <a:lnSpc>
                <a:spcPct val="115000"/>
              </a:lnSpc>
              <a:spcBef>
                <a:spcPts val="1200"/>
              </a:spcBef>
              <a:spcAft>
                <a:spcPts val="0"/>
              </a:spcAft>
              <a:buClr>
                <a:schemeClr val="dk1"/>
              </a:buClr>
              <a:buSzPts val="1100"/>
              <a:buFont typeface="Arial"/>
              <a:buNone/>
            </a:pPr>
            <a:r>
              <a:rPr lang="en-US" sz="1400"/>
              <a:t>The structure of this Masters programme is similar to other level 9 courses. It can either be completed over 2 years as a part time course, or 1 year as a full time student. I undertook the course during SAT1 and SAT2 as a part time student - and found this quite manageable. There are usually one or two assignments a week, and one or two tutorials weekly. Since COVID-19 lockdowns, the entire course has been transformed to accommodate online learning. The course remains largely accessible online for most modules. In person teaching is available, but very rarely compulsory. Lectures and tutorials are recorded for future reference and available through the online blackboard.</a:t>
            </a:r>
            <a:endParaRPr sz="1400"/>
          </a:p>
          <a:p>
            <a:pPr marL="0" lvl="0" indent="0" algn="just" rtl="0">
              <a:lnSpc>
                <a:spcPct val="115000"/>
              </a:lnSpc>
              <a:spcBef>
                <a:spcPts val="1200"/>
              </a:spcBef>
              <a:spcAft>
                <a:spcPts val="0"/>
              </a:spcAft>
              <a:buClr>
                <a:schemeClr val="dk1"/>
              </a:buClr>
              <a:buSzPts val="1100"/>
              <a:buFont typeface="Arial"/>
              <a:buNone/>
            </a:pPr>
            <a:r>
              <a:rPr lang="en-US" sz="1400"/>
              <a:t>The course follows the European Credit Transfer System (ECTS), where 90 credits are required for successful completion of the Masters programme. Students are awarded 10 points per module, and 30 points for a research thesis. In essence, either 9 individual modules, or 6 modules and a research thesis are required.</a:t>
            </a:r>
            <a:endParaRPr sz="1400"/>
          </a:p>
          <a:p>
            <a:pPr marL="0" lvl="0" indent="0" algn="just" rtl="0">
              <a:lnSpc>
                <a:spcPct val="115000"/>
              </a:lnSpc>
              <a:spcBef>
                <a:spcPts val="1200"/>
              </a:spcBef>
              <a:spcAft>
                <a:spcPts val="0"/>
              </a:spcAft>
              <a:buClr>
                <a:schemeClr val="dk1"/>
              </a:buClr>
              <a:buSzPts val="1100"/>
              <a:buFont typeface="Arial"/>
              <a:buNone/>
            </a:pPr>
            <a:r>
              <a:rPr lang="en-US" sz="1400"/>
              <a:t>Year 1 consists of 2 semesters. Semester 1 consists of 3 compulsory modules; fundamentals of research, ethics and an introduction to biostatistics. In semester 2, students choose 3 modules of their liking. These include, but are not limited to, advanced biostatistics, observational study analysis, systematic reviews, biobank ethics and methodology for randomised trials.</a:t>
            </a:r>
            <a:endParaRPr sz="1400"/>
          </a:p>
          <a:p>
            <a:pPr marL="0" lvl="0" indent="0" algn="just" rtl="0">
              <a:lnSpc>
                <a:spcPct val="115000"/>
              </a:lnSpc>
              <a:spcBef>
                <a:spcPts val="1200"/>
              </a:spcBef>
              <a:spcAft>
                <a:spcPts val="0"/>
              </a:spcAft>
              <a:buClr>
                <a:schemeClr val="dk1"/>
              </a:buClr>
              <a:buSzPts val="1100"/>
              <a:buFont typeface="Arial"/>
              <a:buNone/>
            </a:pPr>
            <a:r>
              <a:rPr lang="en-US" sz="1400"/>
              <a:t>Assessments for the modules include continuous assessments in the form of assignments, and most modules have an end of term exam. The module examinations are mostly manageable and not particularly challenging.</a:t>
            </a:r>
            <a:endParaRPr sz="1400"/>
          </a:p>
          <a:p>
            <a:pPr marL="0" lvl="0" indent="0" algn="l" rtl="0">
              <a:lnSpc>
                <a:spcPct val="90000"/>
              </a:lnSpc>
              <a:spcBef>
                <a:spcPts val="1200"/>
              </a:spcBef>
              <a:spcAft>
                <a:spcPts val="0"/>
              </a:spcAft>
              <a:buClr>
                <a:schemeClr val="dk1"/>
              </a:buClr>
              <a:buSzPts val="1400"/>
              <a:buNone/>
            </a:pPr>
            <a:endParaRPr/>
          </a:p>
        </p:txBody>
      </p:sp>
      <p:sp>
        <p:nvSpPr>
          <p:cNvPr id="140" name="Google Shape;140;p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ad8b9842a8_0_1"/>
          <p:cNvSpPr txBox="1">
            <a:spLocks noGrp="1"/>
          </p:cNvSpPr>
          <p:nvPr>
            <p:ph type="body" idx="1"/>
          </p:nvPr>
        </p:nvSpPr>
        <p:spPr>
          <a:xfrm>
            <a:off x="471450" y="1518503"/>
            <a:ext cx="5915100" cy="8190300"/>
          </a:xfrm>
          <a:prstGeom prst="rect">
            <a:avLst/>
          </a:prstGeom>
        </p:spPr>
        <p:txBody>
          <a:bodyPr spcFirstLastPara="1" wrap="square" lIns="91425" tIns="45700" rIns="91425" bIns="45700" anchor="t" anchorCtr="0">
            <a:normAutofit/>
          </a:bodyPr>
          <a:lstStyle/>
          <a:p>
            <a:pPr marL="0" lvl="0" indent="0" algn="just" rtl="0">
              <a:lnSpc>
                <a:spcPct val="115000"/>
              </a:lnSpc>
              <a:spcBef>
                <a:spcPts val="1200"/>
              </a:spcBef>
              <a:spcAft>
                <a:spcPts val="0"/>
              </a:spcAft>
              <a:buClr>
                <a:schemeClr val="dk1"/>
              </a:buClr>
              <a:buSzPts val="1100"/>
              <a:buFont typeface="Arial"/>
              <a:buNone/>
            </a:pPr>
            <a:r>
              <a:rPr lang="en-US" sz="1400"/>
              <a:t>Having chosen systematic review, observational studies and the two statistics modules, I found them very important in improving my understanding of published research and were vital in helping me perform recent projects. In particular, my comprehension and appreciation for data analysis has vastly improved.</a:t>
            </a:r>
            <a:endParaRPr sz="1400"/>
          </a:p>
          <a:p>
            <a:pPr marL="0" lvl="0" indent="0" algn="just" rtl="0">
              <a:lnSpc>
                <a:spcPct val="115000"/>
              </a:lnSpc>
              <a:spcBef>
                <a:spcPts val="1200"/>
              </a:spcBef>
              <a:spcAft>
                <a:spcPts val="0"/>
              </a:spcAft>
              <a:buClr>
                <a:schemeClr val="dk1"/>
              </a:buClr>
              <a:buSzPts val="1100"/>
              <a:buFont typeface="Arial"/>
              <a:buNone/>
            </a:pPr>
            <a:r>
              <a:rPr lang="en-US" sz="1400"/>
              <a:t>The thesis component of the Masters programme can either be self organised, or you have the option of joining one of the college’s professors in their on-going work. My thesis was self organised - and allowed me to collaborate with a researcher at the Manchester Royal Infirmary. The course tutors are very happy to facilitate this and offer a plethora of support during your thesis write up. Periodic evaluation of progress, academic writing classes and access to librarian services such as help with search strategies, are all available through the postgraduate school.</a:t>
            </a:r>
            <a:endParaRPr sz="1400"/>
          </a:p>
          <a:p>
            <a:pPr marL="0" lvl="0" indent="0" algn="just" rtl="0">
              <a:lnSpc>
                <a:spcPct val="115000"/>
              </a:lnSpc>
              <a:spcBef>
                <a:spcPts val="1200"/>
              </a:spcBef>
              <a:spcAft>
                <a:spcPts val="0"/>
              </a:spcAft>
              <a:buNone/>
            </a:pPr>
            <a:r>
              <a:rPr lang="en-US" sz="1400"/>
              <a:t>The programme gives you the resources required to perform good quality research and allowed me to perform my first systematic review and meta-analysis as part of my thesis.</a:t>
            </a:r>
            <a:endParaRPr sz="1400"/>
          </a:p>
          <a:p>
            <a:pPr marL="0" lvl="0" indent="0" algn="just" rtl="0">
              <a:lnSpc>
                <a:spcPct val="115000"/>
              </a:lnSpc>
              <a:spcBef>
                <a:spcPts val="1200"/>
              </a:spcBef>
              <a:spcAft>
                <a:spcPts val="0"/>
              </a:spcAft>
              <a:buNone/>
            </a:pPr>
            <a:r>
              <a:rPr lang="en-US" sz="1400"/>
              <a:t>As future consultants, analysing and critically appraising medical research is essential to keep up to date with developments in our speciality. The Masters in Clinical Research at the University of Galway is a fantastic programme to help you develop skills as a researcher. However, I believe its true value lies in giving trainees the tools to become confident in assessing potential practice changing research - a crucial skill for the modern consultant.</a:t>
            </a:r>
            <a:endParaRPr sz="1400" b="1" i="1">
              <a:solidFill>
                <a:srgbClr val="00B0F0"/>
              </a:solidFill>
            </a:endParaRPr>
          </a:p>
        </p:txBody>
      </p:sp>
      <p:sp>
        <p:nvSpPr>
          <p:cNvPr id="147" name="Google Shape;147;g1ad8b9842a8_0_1"/>
          <p:cNvSpPr txBox="1">
            <a:spLocks noGrp="1"/>
          </p:cNvSpPr>
          <p:nvPr>
            <p:ph type="sldNum" idx="12"/>
          </p:nvPr>
        </p:nvSpPr>
        <p:spPr>
          <a:xfrm>
            <a:off x="4843463" y="9181397"/>
            <a:ext cx="1543200" cy="5274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471487" y="649224"/>
            <a:ext cx="5915025" cy="14192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2F5496"/>
              </a:buClr>
              <a:buSzPts val="3600"/>
              <a:buFont typeface="Calibri"/>
              <a:buNone/>
            </a:pPr>
            <a:br>
              <a:rPr lang="en-US" sz="3600" b="1">
                <a:solidFill>
                  <a:srgbClr val="2F5496"/>
                </a:solidFill>
              </a:rPr>
            </a:br>
            <a:endParaRPr sz="1800" b="1" i="1">
              <a:solidFill>
                <a:srgbClr val="00B0F0"/>
              </a:solidFill>
              <a:latin typeface="Calibri"/>
              <a:ea typeface="Calibri"/>
              <a:cs typeface="Calibri"/>
              <a:sym typeface="Calibri"/>
            </a:endParaRPr>
          </a:p>
        </p:txBody>
      </p:sp>
      <p:sp>
        <p:nvSpPr>
          <p:cNvPr id="153" name="Google Shape;153;p7"/>
          <p:cNvSpPr txBox="1">
            <a:spLocks noGrp="1"/>
          </p:cNvSpPr>
          <p:nvPr>
            <p:ph type="body" idx="1"/>
          </p:nvPr>
        </p:nvSpPr>
        <p:spPr>
          <a:xfrm>
            <a:off x="475143" y="2615888"/>
            <a:ext cx="5915025" cy="6285266"/>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chemeClr val="dk1"/>
              </a:buClr>
              <a:buSzPts val="1400"/>
              <a:buNone/>
            </a:pPr>
            <a:endParaRPr sz="1400" b="1">
              <a:solidFill>
                <a:srgbClr val="2F5496"/>
              </a:solidFill>
            </a:endParaRPr>
          </a:p>
          <a:p>
            <a:pPr marL="0" lvl="0" indent="0" algn="l" rtl="0">
              <a:lnSpc>
                <a:spcPct val="107000"/>
              </a:lnSpc>
              <a:spcBef>
                <a:spcPts val="1550"/>
              </a:spcBef>
              <a:spcAft>
                <a:spcPts val="0"/>
              </a:spcAft>
              <a:buClr>
                <a:schemeClr val="dk1"/>
              </a:buClr>
              <a:buSzPts val="1300"/>
              <a:buNone/>
            </a:pPr>
            <a:endParaRPr sz="1300">
              <a:latin typeface="Calibri"/>
              <a:ea typeface="Calibri"/>
              <a:cs typeface="Calibri"/>
              <a:sym typeface="Calibri"/>
            </a:endParaRPr>
          </a:p>
          <a:p>
            <a:pPr marL="171450" lvl="0" indent="-38100" algn="l" rtl="0">
              <a:lnSpc>
                <a:spcPct val="90000"/>
              </a:lnSpc>
              <a:spcBef>
                <a:spcPts val="1550"/>
              </a:spcBef>
              <a:spcAft>
                <a:spcPts val="0"/>
              </a:spcAft>
              <a:buClr>
                <a:schemeClr val="dk1"/>
              </a:buClr>
              <a:buSzPts val="2100"/>
              <a:buNone/>
            </a:pPr>
            <a:endParaRPr/>
          </a:p>
        </p:txBody>
      </p:sp>
      <p:sp>
        <p:nvSpPr>
          <p:cNvPr id="154" name="Google Shape;154;p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55" name="Google Shape;155;p7"/>
          <p:cNvSpPr txBox="1"/>
          <p:nvPr/>
        </p:nvSpPr>
        <p:spPr>
          <a:xfrm>
            <a:off x="525547" y="950650"/>
            <a:ext cx="5806800" cy="14339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2F5496"/>
              </a:buClr>
              <a:buSzPts val="2400"/>
              <a:buFont typeface="Calibri"/>
              <a:buNone/>
            </a:pPr>
            <a:r>
              <a:rPr lang="en-US" sz="2400" b="1">
                <a:solidFill>
                  <a:srgbClr val="2F5496"/>
                </a:solidFill>
                <a:latin typeface="Calibri"/>
                <a:ea typeface="Calibri"/>
                <a:cs typeface="Calibri"/>
                <a:sym typeface="Calibri"/>
              </a:rPr>
              <a:t>A week in Nyabondo, Kenya with Global Emergency Care Skills (GECS)</a:t>
            </a:r>
            <a:endParaRPr sz="2400" b="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a:solidFill>
                <a:srgbClr val="00B0F0"/>
              </a:solidFill>
              <a:latin typeface="Calibri"/>
              <a:ea typeface="Calibri"/>
              <a:cs typeface="Calibri"/>
              <a:sym typeface="Calibri"/>
            </a:endParaRPr>
          </a:p>
          <a:p>
            <a:pPr marL="0" marR="0" lvl="0" indent="0" algn="l" rtl="0">
              <a:spcBef>
                <a:spcPts val="0"/>
              </a:spcBef>
              <a:spcAft>
                <a:spcPts val="0"/>
              </a:spcAft>
              <a:buClr>
                <a:srgbClr val="00B0F0"/>
              </a:buClr>
              <a:buSzPts val="1400"/>
              <a:buFont typeface="Calibri"/>
              <a:buNone/>
            </a:pPr>
            <a:r>
              <a:rPr lang="en-US" sz="1400" b="1" i="1">
                <a:solidFill>
                  <a:srgbClr val="00B0F0"/>
                </a:solidFill>
                <a:latin typeface="Calibri"/>
                <a:ea typeface="Calibri"/>
                <a:cs typeface="Calibri"/>
                <a:sym typeface="Calibri"/>
              </a:rPr>
              <a:t>Dr. Hanin Hamza  </a:t>
            </a:r>
            <a:br>
              <a:rPr lang="en-US" sz="1400" b="1" i="1">
                <a:solidFill>
                  <a:srgbClr val="00B0F0"/>
                </a:solidFill>
                <a:latin typeface="Calibri"/>
                <a:ea typeface="Calibri"/>
                <a:cs typeface="Calibri"/>
                <a:sym typeface="Calibri"/>
              </a:rPr>
            </a:br>
            <a:r>
              <a:rPr lang="en-US" sz="1400" b="1" i="1">
                <a:solidFill>
                  <a:srgbClr val="00B0F0"/>
                </a:solidFill>
                <a:latin typeface="Calibri"/>
                <a:ea typeface="Calibri"/>
                <a:cs typeface="Calibri"/>
                <a:sym typeface="Calibri"/>
              </a:rPr>
              <a:t>Out of programme after SAT 2</a:t>
            </a:r>
            <a:endParaRPr b="1" i="1">
              <a:solidFill>
                <a:srgbClr val="00B0F0"/>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r>
              <a:rPr lang="en-US">
                <a:solidFill>
                  <a:schemeClr val="dk1"/>
                </a:solidFill>
                <a:latin typeface="Calibri"/>
                <a:ea typeface="Calibri"/>
                <a:cs typeface="Calibri"/>
                <a:sym typeface="Calibri"/>
              </a:rPr>
              <a:t>I’m a trainee in Anaesthesiology and I’m currently taking leave out of the SAT programme, between SAT 2 and SAT 3. I feel immensely privileged to be able to take this time away to forge new experiences. In November this year, I travelled to Kenya with a medical non-profit charity organisation called Global Emergency Care Skills (GECS). GECS was founded in 2008 by Prof. Jean O’Sullivan, consultant in Emergency Medicine at Tallaght University Hospital, with the purpose of providing training courses to healthcare staff in low and middle income countries</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r>
              <a:rPr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120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marR="0" lvl="0" indent="0" algn="l" rtl="0">
              <a:spcBef>
                <a:spcPts val="1200"/>
              </a:spcBef>
              <a:spcAft>
                <a:spcPts val="0"/>
              </a:spcAft>
              <a:buClr>
                <a:schemeClr val="dk1"/>
              </a:buClr>
              <a:buSzPts val="1400"/>
              <a:buFont typeface="Calibri"/>
              <a:buNone/>
            </a:pPr>
            <a:endParaRPr>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lvl="0" indent="0" algn="just" rtl="0">
              <a:lnSpc>
                <a:spcPct val="115000"/>
              </a:lnSpc>
              <a:spcBef>
                <a:spcPts val="1200"/>
              </a:spcBef>
              <a:spcAft>
                <a:spcPts val="0"/>
              </a:spcAft>
              <a:buClr>
                <a:schemeClr val="dk1"/>
              </a:buClr>
              <a:buSzPts val="1100"/>
              <a:buFont typeface="Arial"/>
              <a:buNone/>
            </a:pPr>
            <a:r>
              <a:rPr lang="en-US">
                <a:solidFill>
                  <a:schemeClr val="dk1"/>
                </a:solidFill>
                <a:latin typeface="Calibri"/>
                <a:ea typeface="Calibri"/>
                <a:cs typeface="Calibri"/>
                <a:sym typeface="Calibri"/>
              </a:rPr>
              <a:t>The GECS faculty was led by Prof. Jean O’Sullivan and Dr. Robert Eager and was otherwise composed of another trainee in Anaesthesiology, Siobhán Clarke, Emergency Medicine consultants and trainees, a medical trainee and a transition year student on work experience. Together we visited St. Joseph’s Nyabondo Missionary Hospital in Nyabondo, Kenya. There we delivered a 5-day training course focusing on the management of medical emergencies and trauma, using a combination of didactic teaching and simulation training.</a:t>
            </a:r>
            <a:endParaRPr>
              <a:solidFill>
                <a:schemeClr val="dk1"/>
              </a:solidFill>
              <a:latin typeface="Calibri"/>
              <a:ea typeface="Calibri"/>
              <a:cs typeface="Calibri"/>
              <a:sym typeface="Calibri"/>
            </a:endParaRPr>
          </a:p>
          <a:p>
            <a:pPr marL="0" marR="0" lvl="0" indent="0" algn="l" rtl="0">
              <a:spcBef>
                <a:spcPts val="1200"/>
              </a:spcBef>
              <a:spcAft>
                <a:spcPts val="0"/>
              </a:spcAft>
              <a:buClr>
                <a:schemeClr val="dk1"/>
              </a:buClr>
              <a:buSzPts val="1400"/>
              <a:buFont typeface="Calibri"/>
              <a:buNone/>
            </a:pPr>
            <a:endParaRPr>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b="1" i="1">
              <a:solidFill>
                <a:srgbClr val="00B0F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i="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6" name="Google Shape;156;p7"/>
          <p:cNvPicPr preferRelativeResize="0"/>
          <p:nvPr/>
        </p:nvPicPr>
        <p:blipFill rotWithShape="1">
          <a:blip r:embed="rId3">
            <a:alphaModFix/>
          </a:blip>
          <a:srcRect l="5679" t="21126" r="9932" b="20496"/>
          <a:stretch/>
        </p:blipFill>
        <p:spPr>
          <a:xfrm>
            <a:off x="4502212" y="147275"/>
            <a:ext cx="2225576" cy="897625"/>
          </a:xfrm>
          <a:prstGeom prst="rect">
            <a:avLst/>
          </a:prstGeom>
          <a:noFill/>
          <a:ln>
            <a:noFill/>
          </a:ln>
        </p:spPr>
      </p:pic>
      <p:pic>
        <p:nvPicPr>
          <p:cNvPr id="157" name="Google Shape;157;p7"/>
          <p:cNvPicPr preferRelativeResize="0"/>
          <p:nvPr/>
        </p:nvPicPr>
        <p:blipFill>
          <a:blip r:embed="rId4">
            <a:alphaModFix/>
          </a:blip>
          <a:stretch>
            <a:fillRect/>
          </a:stretch>
        </p:blipFill>
        <p:spPr>
          <a:xfrm>
            <a:off x="525550" y="4681462"/>
            <a:ext cx="2353250" cy="2154125"/>
          </a:xfrm>
          <a:prstGeom prst="rect">
            <a:avLst/>
          </a:prstGeom>
          <a:noFill/>
          <a:ln>
            <a:noFill/>
          </a:ln>
        </p:spPr>
      </p:pic>
      <p:pic>
        <p:nvPicPr>
          <p:cNvPr id="158" name="Google Shape;158;p7"/>
          <p:cNvPicPr preferRelativeResize="0"/>
          <p:nvPr/>
        </p:nvPicPr>
        <p:blipFill>
          <a:blip r:embed="rId5">
            <a:alphaModFix/>
          </a:blip>
          <a:stretch>
            <a:fillRect/>
          </a:stretch>
        </p:blipFill>
        <p:spPr>
          <a:xfrm>
            <a:off x="2951225" y="4665771"/>
            <a:ext cx="3438939" cy="2572975"/>
          </a:xfrm>
          <a:prstGeom prst="rect">
            <a:avLst/>
          </a:prstGeom>
          <a:noFill/>
          <a:ln>
            <a:noFill/>
          </a:ln>
        </p:spPr>
      </p:pic>
      <p:sp>
        <p:nvSpPr>
          <p:cNvPr id="159" name="Google Shape;159;p7"/>
          <p:cNvSpPr txBox="1"/>
          <p:nvPr/>
        </p:nvSpPr>
        <p:spPr>
          <a:xfrm>
            <a:off x="525550" y="6754400"/>
            <a:ext cx="2553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L. Sr. Arnolda with Prof. O’Sullivan  R. GECS faculty </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6269</Words>
  <Application>Microsoft Office PowerPoint</Application>
  <PresentationFormat>A4 Paper (210x297 mm)</PresentationFormat>
  <Paragraphs>439</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Maeve O'Brien</dc:creator>
  <cp:lastModifiedBy>siobhan Clarke</cp:lastModifiedBy>
  <cp:revision>7</cp:revision>
  <dcterms:created xsi:type="dcterms:W3CDTF">2022-09-03T14:44:02Z</dcterms:created>
  <dcterms:modified xsi:type="dcterms:W3CDTF">2022-12-19T18:22:27Z</dcterms:modified>
</cp:coreProperties>
</file>