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13716000" cy="2438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2pPr>
    <a:lvl3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3pPr>
    <a:lvl4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4pPr>
    <a:lvl5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5pPr>
    <a:lvl6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6pPr>
    <a:lvl7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7pPr>
    <a:lvl8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8pPr>
    <a:lvl9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a:tcStyle>
        <a:tcBdr/>
        <a:fill>
          <a:solidFill>
            <a:srgbClr val="E6EB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a:tcStyle>
        <a:tcBdr/>
        <a:fill>
          <a:solidFill>
            <a:srgbClr val="E7F2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a:tcStyle>
        <a:tcBdr/>
        <a:fill>
          <a:solidFill>
            <a:srgbClr val="F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34" d="100"/>
          <a:sy n="34" d="100"/>
        </p:scale>
        <p:origin x="394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prstGeom prst="rect">
            <a:avLst/>
          </a:prstGeom>
        </p:spPr>
        <p:txBody>
          <a:bodyPr/>
          <a:lstStyle/>
          <a:p>
            <a:r>
              <a:t>Presentation Title</a:t>
            </a:r>
          </a:p>
        </p:txBody>
      </p:sp>
      <p:sp>
        <p:nvSpPr>
          <p:cNvPr id="12" name="Body Level One…"/>
          <p:cNvSpPr txBox="1">
            <a:spLocks noGrp="1"/>
          </p:cNvSpPr>
          <p:nvPr>
            <p:ph type="body" sz="quarter" idx="1" hasCustomPrompt="1"/>
          </p:nvPr>
        </p:nvSpPr>
        <p:spPr>
          <a:prstGeom prst="rect">
            <a:avLst/>
          </a:prstGeom>
        </p:spPr>
        <p:txBody>
          <a:bodyPr/>
          <a:lstStyle/>
          <a:p>
            <a:r>
              <a:t>Author and Date</a:t>
            </a:r>
          </a:p>
          <a:p>
            <a:pPr lvl="1"/>
            <a:endParaRPr/>
          </a:p>
          <a:p>
            <a:pPr lvl="2"/>
            <a:endParaRPr/>
          </a:p>
          <a:p>
            <a:pPr lvl="3"/>
            <a:endParaRPr/>
          </a:p>
          <a:p>
            <a:pPr lvl="4"/>
            <a:endParaRPr/>
          </a:p>
        </p:txBody>
      </p:sp>
      <p:sp>
        <p:nvSpPr>
          <p:cNvPr id="13" name="Body Level One…"/>
          <p:cNvSpPr txBox="1">
            <a:spLocks noGrp="1"/>
          </p:cNvSpPr>
          <p:nvPr>
            <p:ph type="body" sz="quarter" idx="21" hasCustomPrompt="1"/>
          </p:nvPr>
        </p:nvSpPr>
        <p:spPr>
          <a:xfrm>
            <a:off x="714375" y="12263435"/>
            <a:ext cx="12287250" cy="1413201"/>
          </a:xfrm>
          <a:prstGeom prst="rect">
            <a:avLst/>
          </a:prstGeom>
        </p:spPr>
        <p:txBody>
          <a:bodyPr/>
          <a:lstStyle>
            <a:lvl1pPr defTabSz="1041964">
              <a:defRPr sz="7900"/>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quarter" idx="1" hasCustomPrompt="1"/>
          </p:nvPr>
        </p:nvSpPr>
        <p:spPr>
          <a:xfrm>
            <a:off x="714375" y="11106150"/>
            <a:ext cx="12287250" cy="2195366"/>
          </a:xfrm>
          <a:prstGeom prst="rect">
            <a:avLst/>
          </a:prstGeom>
        </p:spPr>
        <p:txBody>
          <a:bodyPr anchor="ctr"/>
          <a:lstStyle>
            <a:lvl1pPr defTabSz="4334933">
              <a:defRPr sz="14800" spc="-444">
                <a:gradFill flip="none" rotWithShape="1">
                  <a:gsLst>
                    <a:gs pos="0">
                      <a:srgbClr val="1E98FD"/>
                    </a:gs>
                    <a:gs pos="100000">
                      <a:srgbClr val="FF00F7"/>
                    </a:gs>
                  </a:gsLst>
                  <a:lin ang="3960000" scaled="0"/>
                </a:gradFill>
              </a:defRPr>
            </a:lvl1pPr>
            <a:lvl2pPr defTabSz="4334933">
              <a:defRPr sz="14800" spc="-444">
                <a:gradFill flip="none" rotWithShape="1">
                  <a:gsLst>
                    <a:gs pos="0">
                      <a:srgbClr val="1E98FD"/>
                    </a:gs>
                    <a:gs pos="100000">
                      <a:srgbClr val="FF00F7"/>
                    </a:gs>
                  </a:gsLst>
                  <a:lin ang="3960000" scaled="0"/>
                </a:gradFill>
              </a:defRPr>
            </a:lvl2pPr>
            <a:lvl3pPr defTabSz="4334933">
              <a:defRPr sz="14800" spc="-444">
                <a:gradFill flip="none" rotWithShape="1">
                  <a:gsLst>
                    <a:gs pos="0">
                      <a:srgbClr val="1E98FD"/>
                    </a:gs>
                    <a:gs pos="100000">
                      <a:srgbClr val="FF00F7"/>
                    </a:gs>
                  </a:gsLst>
                  <a:lin ang="3960000" scaled="0"/>
                </a:gradFill>
              </a:defRPr>
            </a:lvl3pPr>
            <a:lvl4pPr defTabSz="4334933">
              <a:defRPr sz="14800" spc="-444">
                <a:gradFill flip="none" rotWithShape="1">
                  <a:gsLst>
                    <a:gs pos="0">
                      <a:srgbClr val="1E98FD"/>
                    </a:gs>
                    <a:gs pos="100000">
                      <a:srgbClr val="FF00F7"/>
                    </a:gs>
                  </a:gsLst>
                  <a:lin ang="3960000" scaled="0"/>
                </a:gradFill>
              </a:defRPr>
            </a:lvl4pPr>
            <a:lvl5pPr defTabSz="4334933">
              <a:defRPr sz="14800" spc="-444">
                <a:gradFill flip="none" rotWithShape="1">
                  <a:gsLst>
                    <a:gs pos="0">
                      <a:srgbClr val="1E98FD"/>
                    </a:gs>
                    <a:gs pos="100000">
                      <a:srgbClr val="FF00F7"/>
                    </a:gs>
                  </a:gsLst>
                  <a:lin ang="3960000" scaled="0"/>
                </a:gradFill>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quarter" idx="1" hasCustomPrompt="1"/>
          </p:nvPr>
        </p:nvSpPr>
        <p:spPr>
          <a:xfrm>
            <a:off x="714375" y="10531554"/>
            <a:ext cx="12287250" cy="2524842"/>
          </a:xfrm>
          <a:prstGeom prst="rect">
            <a:avLst/>
          </a:prstGeom>
        </p:spPr>
        <p:txBody>
          <a:bodyPr anchor="b"/>
          <a:lstStyle>
            <a:lvl1pPr defTabSz="4334824">
              <a:lnSpc>
                <a:spcPct val="80000"/>
              </a:lnSpc>
              <a:defRPr sz="39800" spc="-796">
                <a:gradFill flip="none" rotWithShape="1">
                  <a:gsLst>
                    <a:gs pos="0">
                      <a:srgbClr val="1E98FD"/>
                    </a:gs>
                    <a:gs pos="100000">
                      <a:srgbClr val="FF00F7"/>
                    </a:gs>
                  </a:gsLst>
                  <a:lin ang="3960000" scaled="0"/>
                </a:gradFill>
                <a:latin typeface="Graphik Semibold"/>
                <a:ea typeface="Graphik Semibold"/>
                <a:cs typeface="Graphik Semibold"/>
                <a:sym typeface="Graphik Semibold"/>
              </a:defRPr>
            </a:lvl1pPr>
            <a:lvl2pPr defTabSz="4334824">
              <a:lnSpc>
                <a:spcPct val="80000"/>
              </a:lnSpc>
              <a:defRPr sz="39800" spc="-796">
                <a:gradFill flip="none" rotWithShape="1">
                  <a:gsLst>
                    <a:gs pos="0">
                      <a:srgbClr val="1E98FD"/>
                    </a:gs>
                    <a:gs pos="100000">
                      <a:srgbClr val="FF00F7"/>
                    </a:gs>
                  </a:gsLst>
                  <a:lin ang="3960000" scaled="0"/>
                </a:gradFill>
                <a:latin typeface="Graphik Semibold"/>
                <a:ea typeface="Graphik Semibold"/>
                <a:cs typeface="Graphik Semibold"/>
                <a:sym typeface="Graphik Semibold"/>
              </a:defRPr>
            </a:lvl2pPr>
            <a:lvl3pPr defTabSz="4334824">
              <a:lnSpc>
                <a:spcPct val="80000"/>
              </a:lnSpc>
              <a:defRPr sz="39800" spc="-796">
                <a:gradFill flip="none" rotWithShape="1">
                  <a:gsLst>
                    <a:gs pos="0">
                      <a:srgbClr val="1E98FD"/>
                    </a:gs>
                    <a:gs pos="100000">
                      <a:srgbClr val="FF00F7"/>
                    </a:gs>
                  </a:gsLst>
                  <a:lin ang="3960000" scaled="0"/>
                </a:gradFill>
                <a:latin typeface="Graphik Semibold"/>
                <a:ea typeface="Graphik Semibold"/>
                <a:cs typeface="Graphik Semibold"/>
                <a:sym typeface="Graphik Semibold"/>
              </a:defRPr>
            </a:lvl3pPr>
            <a:lvl4pPr defTabSz="4334824">
              <a:lnSpc>
                <a:spcPct val="80000"/>
              </a:lnSpc>
              <a:defRPr sz="39800" spc="-796">
                <a:gradFill flip="none" rotWithShape="1">
                  <a:gsLst>
                    <a:gs pos="0">
                      <a:srgbClr val="1E98FD"/>
                    </a:gs>
                    <a:gs pos="100000">
                      <a:srgbClr val="FF00F7"/>
                    </a:gs>
                  </a:gsLst>
                  <a:lin ang="3960000" scaled="0"/>
                </a:gradFill>
                <a:latin typeface="Graphik Semibold"/>
                <a:ea typeface="Graphik Semibold"/>
                <a:cs typeface="Graphik Semibold"/>
                <a:sym typeface="Graphik Semibold"/>
              </a:defRPr>
            </a:lvl4pPr>
            <a:lvl5pPr defTabSz="4334824">
              <a:lnSpc>
                <a:spcPct val="80000"/>
              </a:lnSpc>
              <a:defRPr sz="39800" spc="-796">
                <a:gradFill flip="none" rotWithShape="1">
                  <a:gsLst>
                    <a:gs pos="0">
                      <a:srgbClr val="1E98FD"/>
                    </a:gs>
                    <a:gs pos="100000">
                      <a:srgbClr val="FF00F7"/>
                    </a:gs>
                  </a:gsLst>
                  <a:lin ang="3960000" scaled="0"/>
                </a:gradFill>
                <a:latin typeface="Graphik Semibold"/>
                <a:ea typeface="Graphik Semibold"/>
                <a:cs typeface="Graphik Semibold"/>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714375" y="13127831"/>
            <a:ext cx="12287250" cy="571503"/>
          </a:xfrm>
          <a:prstGeom prst="rect">
            <a:avLst/>
          </a:prstGeom>
        </p:spPr>
        <p:txBody>
          <a:bodyPr/>
          <a:lstStyle>
            <a:lvl1pPr>
              <a:defRPr sz="3100"/>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714375" y="14609111"/>
            <a:ext cx="12287250" cy="468347"/>
          </a:xfrm>
          <a:prstGeom prst="rect">
            <a:avLst/>
          </a:prstGeom>
        </p:spPr>
        <p:txBody>
          <a:bodyPr anchor="ctr"/>
          <a:lstStyle>
            <a:lvl1pPr>
              <a:defRPr sz="3100"/>
            </a:lvl1pPr>
            <a:lvl2pPr>
              <a:defRPr sz="3100"/>
            </a:lvl2pPr>
            <a:lvl3pPr>
              <a:defRPr sz="3100"/>
            </a:lvl3pPr>
            <a:lvl4pPr>
              <a:defRPr sz="3100"/>
            </a:lvl4pPr>
            <a:lvl5pPr>
              <a:defRPr sz="3100"/>
            </a:lvl5pPr>
          </a:lstStyle>
          <a:p>
            <a:r>
              <a:t>Attribution</a:t>
            </a:r>
          </a:p>
          <a:p>
            <a:pPr lvl="1"/>
            <a:endParaRPr/>
          </a:p>
          <a:p>
            <a:pPr lvl="2"/>
            <a:endParaRPr/>
          </a:p>
          <a:p>
            <a:pPr lvl="3"/>
            <a:endParaRPr/>
          </a:p>
          <a:p>
            <a:pPr lvl="4"/>
            <a:endParaRPr/>
          </a:p>
        </p:txBody>
      </p:sp>
      <p:sp>
        <p:nvSpPr>
          <p:cNvPr id="116" name="Body Level One…"/>
          <p:cNvSpPr txBox="1">
            <a:spLocks noGrp="1"/>
          </p:cNvSpPr>
          <p:nvPr>
            <p:ph type="body" sz="quarter" idx="21" hasCustomPrompt="1"/>
          </p:nvPr>
        </p:nvSpPr>
        <p:spPr>
          <a:xfrm>
            <a:off x="714375" y="11226731"/>
            <a:ext cx="12287250" cy="1929484"/>
          </a:xfrm>
          <a:prstGeom prst="rect">
            <a:avLst/>
          </a:prstGeom>
        </p:spPr>
        <p:txBody>
          <a:bodyPr anchor="ctr"/>
          <a:lstStyle/>
          <a:p>
            <a:pPr lvl="4" indent="905255" defTabSz="780287">
              <a:lnSpc>
                <a:spcPct val="80000"/>
              </a:lnSpc>
              <a:defRPr sz="2655" spc="-90">
                <a:gradFill flip="none" rotWithShape="1">
                  <a:gsLst>
                    <a:gs pos="0">
                      <a:srgbClr val="FF00D8"/>
                    </a:gs>
                    <a:gs pos="100000">
                      <a:srgbClr val="FF542E"/>
                    </a:gs>
                  </a:gsLst>
                  <a:lin ang="3960000" scaled="0"/>
                </a:gradFill>
                <a:latin typeface="Graphik Semibold"/>
                <a:ea typeface="Graphik Semibold"/>
                <a:cs typeface="Graphik Semibold"/>
                <a:sym typeface="Graphik Semibold"/>
              </a:defRPr>
            </a:pPr>
            <a:r>
              <a:t>“Notable Quote”
</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Two jellyfish against a pink background"/>
          <p:cNvSpPr>
            <a:spLocks noGrp="1"/>
          </p:cNvSpPr>
          <p:nvPr>
            <p:ph type="pic" sz="quarter" idx="21"/>
          </p:nvPr>
        </p:nvSpPr>
        <p:spPr>
          <a:xfrm>
            <a:off x="6858000" y="11041856"/>
            <a:ext cx="6858000" cy="5179471"/>
          </a:xfrm>
          <a:prstGeom prst="rect">
            <a:avLst/>
          </a:prstGeom>
        </p:spPr>
        <p:txBody>
          <a:bodyPr lIns="91439" tIns="45719" rIns="91439" bIns="45719">
            <a:noAutofit/>
          </a:bodyPr>
          <a:lstStyle/>
          <a:p>
            <a:endParaRPr/>
          </a:p>
        </p:txBody>
      </p:sp>
      <p:sp>
        <p:nvSpPr>
          <p:cNvPr id="125" name="Two jellyfish touching against a dark blue background"/>
          <p:cNvSpPr>
            <a:spLocks noGrp="1"/>
          </p:cNvSpPr>
          <p:nvPr>
            <p:ph type="pic" sz="quarter" idx="22"/>
          </p:nvPr>
        </p:nvSpPr>
        <p:spPr>
          <a:xfrm>
            <a:off x="6858000" y="7980759"/>
            <a:ext cx="6858000" cy="4572003"/>
          </a:xfrm>
          <a:prstGeom prst="rect">
            <a:avLst/>
          </a:prstGeom>
        </p:spPr>
        <p:txBody>
          <a:bodyPr lIns="91439" tIns="45719" rIns="91439" bIns="45719">
            <a:noAutofit/>
          </a:bodyPr>
          <a:lstStyle/>
          <a:p>
            <a:endParaRPr/>
          </a:p>
        </p:txBody>
      </p:sp>
      <p:sp>
        <p:nvSpPr>
          <p:cNvPr id="126" name="Two jellyfish against a blue background"/>
          <p:cNvSpPr>
            <a:spLocks noGrp="1"/>
          </p:cNvSpPr>
          <p:nvPr>
            <p:ph type="pic" sz="half" idx="23"/>
          </p:nvPr>
        </p:nvSpPr>
        <p:spPr>
          <a:xfrm>
            <a:off x="-2364583" y="8334375"/>
            <a:ext cx="11572878" cy="77152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Two jellyfish touching against a dark blue background"/>
          <p:cNvSpPr>
            <a:spLocks noGrp="1"/>
          </p:cNvSpPr>
          <p:nvPr>
            <p:ph type="pic" sz="half" idx="21"/>
          </p:nvPr>
        </p:nvSpPr>
        <p:spPr>
          <a:xfrm>
            <a:off x="0" y="7620000"/>
            <a:ext cx="13716000" cy="914400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Two jellyfish touching against a dark blue background"/>
          <p:cNvSpPr>
            <a:spLocks noGrp="1"/>
          </p:cNvSpPr>
          <p:nvPr>
            <p:ph type="pic" sz="half" idx="21"/>
          </p:nvPr>
        </p:nvSpPr>
        <p:spPr>
          <a:xfrm>
            <a:off x="0" y="7620000"/>
            <a:ext cx="13716000" cy="9144001"/>
          </a:xfrm>
          <a:prstGeom prst="rect">
            <a:avLst/>
          </a:prstGeom>
        </p:spPr>
        <p:txBody>
          <a:bodyPr lIns="91439" tIns="45719" rIns="91439" bIns="45719">
            <a:noAutofit/>
          </a:bodyPr>
          <a:lstStyle/>
          <a:p>
            <a:endParaRPr/>
          </a:p>
        </p:txBody>
      </p:sp>
      <p:sp>
        <p:nvSpPr>
          <p:cNvPr id="22" name="Body Level One…"/>
          <p:cNvSpPr txBox="1">
            <a:spLocks noGrp="1"/>
          </p:cNvSpPr>
          <p:nvPr>
            <p:ph type="body" sz="quarter" idx="1" hasCustomPrompt="1"/>
          </p:nvPr>
        </p:nvSpPr>
        <p:spPr>
          <a:xfrm>
            <a:off x="714375" y="15178087"/>
            <a:ext cx="12287250" cy="390409"/>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Author and Date</a:t>
            </a:r>
          </a:p>
          <a:p>
            <a:pPr lvl="1"/>
            <a:endParaRPr/>
          </a:p>
          <a:p>
            <a:pPr lvl="2"/>
            <a:endParaRPr/>
          </a:p>
          <a:p>
            <a:pPr lvl="3"/>
            <a:endParaRPr/>
          </a:p>
          <a:p>
            <a:pPr lvl="4"/>
            <a:endParaRPr/>
          </a:p>
        </p:txBody>
      </p:sp>
      <p:sp>
        <p:nvSpPr>
          <p:cNvPr id="23" name="Presentation Title"/>
          <p:cNvSpPr txBox="1">
            <a:spLocks noGrp="1"/>
          </p:cNvSpPr>
          <p:nvPr>
            <p:ph type="title" hasCustomPrompt="1"/>
          </p:nvPr>
        </p:nvSpPr>
        <p:spPr>
          <a:xfrm>
            <a:off x="714375" y="10184606"/>
            <a:ext cx="12287250" cy="2178846"/>
          </a:xfrm>
          <a:prstGeom prst="rect">
            <a:avLst/>
          </a:prstGeom>
        </p:spPr>
        <p:txBody>
          <a:bodyPr/>
          <a:lstStyle>
            <a:lvl1pPr defTabSz="4334933">
              <a:defRPr>
                <a:solidFill>
                  <a:srgbClr val="FFFFFF"/>
                </a:solidFill>
              </a:defRPr>
            </a:lvl1pPr>
          </a:lstStyle>
          <a:p>
            <a:r>
              <a:t>Presentation Title</a:t>
            </a:r>
          </a:p>
        </p:txBody>
      </p:sp>
      <p:sp>
        <p:nvSpPr>
          <p:cNvPr id="24" name="Body Level One…"/>
          <p:cNvSpPr txBox="1">
            <a:spLocks noGrp="1"/>
          </p:cNvSpPr>
          <p:nvPr>
            <p:ph type="body" sz="quarter" idx="22" hasCustomPrompt="1"/>
          </p:nvPr>
        </p:nvSpPr>
        <p:spPr>
          <a:xfrm>
            <a:off x="714375" y="12263436"/>
            <a:ext cx="12287250" cy="1414464"/>
          </a:xfrm>
          <a:prstGeom prst="rect">
            <a:avLst/>
          </a:prstGeom>
        </p:spPr>
        <p:txBody>
          <a:bodyPr/>
          <a:lstStyle>
            <a:lvl1pPr defTabSz="1041964">
              <a:defRPr sz="7900">
                <a:solidFill>
                  <a:srgbClr val="FFFFFF"/>
                </a:solidFill>
              </a:defRPr>
            </a:lvl1pPr>
          </a:lstStyle>
          <a:p>
            <a:r>
              <a:t>Presentation Subtitle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Two jellyfish against a blue background"/>
          <p:cNvSpPr>
            <a:spLocks noGrp="1"/>
          </p:cNvSpPr>
          <p:nvPr>
            <p:ph type="pic" sz="half" idx="21"/>
          </p:nvPr>
        </p:nvSpPr>
        <p:spPr>
          <a:xfrm>
            <a:off x="4479130" y="8320085"/>
            <a:ext cx="11615740" cy="7743829"/>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714375" y="10519747"/>
            <a:ext cx="5429250" cy="1800115"/>
          </a:xfrm>
          <a:prstGeom prst="rect">
            <a:avLst/>
          </a:prstGeom>
        </p:spPr>
        <p:txBody>
          <a:bodyPr/>
          <a:lstStyle>
            <a:lvl1pPr defTabSz="1467554">
              <a:lnSpc>
                <a:spcPct val="80000"/>
              </a:lnSpc>
              <a:defRPr sz="14800" spc="-444">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714375" y="12184856"/>
            <a:ext cx="5429250" cy="3186115"/>
          </a:xfrm>
          <a:prstGeom prst="rect">
            <a:avLst/>
          </a:prstGeom>
        </p:spPr>
        <p:txBody>
          <a:bodyPr/>
          <a:lstStyle>
            <a:lvl1pPr defTabSz="1467554">
              <a:defRPr sz="9600"/>
            </a:lvl1pPr>
            <a:lvl2pPr defTabSz="1467554">
              <a:defRPr sz="9600"/>
            </a:lvl2pPr>
            <a:lvl3pPr defTabSz="1467554">
              <a:defRPr sz="9600"/>
            </a:lvl3pPr>
            <a:lvl4pPr defTabSz="1467554">
              <a:defRPr sz="9600"/>
            </a:lvl4pPr>
            <a:lvl5pPr defTabSz="1467554">
              <a:defRPr sz="9600"/>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714375" y="8791575"/>
            <a:ext cx="12287250" cy="876060"/>
          </a:xfrm>
          <a:prstGeom prst="rect">
            <a:avLst/>
          </a:prstGeom>
        </p:spPr>
        <p:txBody>
          <a:bodyPr/>
          <a:lstStyle>
            <a:lvl1pPr defTabSz="1467554">
              <a:lnSpc>
                <a:spcPct val="80000"/>
              </a:lnSpc>
              <a:defRPr sz="14800" spc="-444">
                <a:solidFill>
                  <a:srgbClr val="000000"/>
                </a:solidFill>
              </a:defRPr>
            </a:lvl1pPr>
          </a:lstStyle>
          <a:p>
            <a:r>
              <a:t>Slide Title</a:t>
            </a:r>
          </a:p>
        </p:txBody>
      </p:sp>
      <p:sp>
        <p:nvSpPr>
          <p:cNvPr id="43" name="Body Level One…"/>
          <p:cNvSpPr txBox="1">
            <a:spLocks noGrp="1"/>
          </p:cNvSpPr>
          <p:nvPr>
            <p:ph type="body" sz="quarter" idx="1" hasCustomPrompt="1"/>
          </p:nvPr>
        </p:nvSpPr>
        <p:spPr>
          <a:xfrm>
            <a:off x="714375" y="9534525"/>
            <a:ext cx="12287250" cy="571500"/>
          </a:xfrm>
          <a:prstGeom prst="rect">
            <a:avLst/>
          </a:prstGeom>
        </p:spPr>
        <p:txBody>
          <a:bodyPr/>
          <a:lstStyle>
            <a:lvl1pPr>
              <a:defRPr sz="3800"/>
            </a:lvl1pPr>
            <a:lvl2pPr>
              <a:defRPr sz="3800"/>
            </a:lvl2pPr>
            <a:lvl3pPr>
              <a:defRPr sz="3800"/>
            </a:lvl3pPr>
            <a:lvl4pPr>
              <a:defRPr sz="3800"/>
            </a:lvl4pPr>
            <a:lvl5pPr>
              <a:defRPr sz="3800"/>
            </a:lvl5pPr>
          </a:lstStyle>
          <a:p>
            <a:r>
              <a:t>Slide Subtitle</a:t>
            </a:r>
          </a:p>
          <a:p>
            <a:pPr lvl="1"/>
            <a:endParaRPr/>
          </a:p>
          <a:p>
            <a:pPr lvl="2"/>
            <a:endParaRPr/>
          </a:p>
          <a:p>
            <a:pPr lvl="3"/>
            <a:endParaRPr/>
          </a:p>
          <a:p>
            <a:pPr lvl="4"/>
            <a:endParaRPr/>
          </a:p>
        </p:txBody>
      </p:sp>
      <p:sp>
        <p:nvSpPr>
          <p:cNvPr id="44" name="Body Level One…"/>
          <p:cNvSpPr txBox="1">
            <a:spLocks noGrp="1"/>
          </p:cNvSpPr>
          <p:nvPr>
            <p:ph type="body" sz="quarter" idx="21" hasCustomPrompt="1"/>
          </p:nvPr>
        </p:nvSpPr>
        <p:spPr>
          <a:xfrm>
            <a:off x="714375" y="10734675"/>
            <a:ext cx="12287250" cy="4743450"/>
          </a:xfrm>
          <a:prstGeom prst="rect">
            <a:avLst/>
          </a:prstGeom>
        </p:spPr>
        <p:txBody>
          <a:bodyPr/>
          <a:lstStyle>
            <a:lvl1pPr marL="977900" indent="-977900" algn="l" defTabSz="4334933">
              <a:spcBef>
                <a:spcPts val="4200"/>
              </a:spcBef>
              <a:buClr>
                <a:srgbClr val="000000"/>
              </a:buClr>
              <a:buSzPct val="100000"/>
              <a:buChar char="•"/>
              <a:defRPr sz="8400">
                <a:latin typeface="Graphik"/>
                <a:ea typeface="Graphik"/>
                <a:cs typeface="Graphik"/>
                <a:sym typeface="Graphik"/>
              </a:defRPr>
            </a:lvl1pPr>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sz="quarter" idx="1" hasCustomPrompt="1"/>
          </p:nvPr>
        </p:nvSpPr>
        <p:spPr>
          <a:xfrm>
            <a:off x="714375" y="10735864"/>
            <a:ext cx="12287250" cy="4743454"/>
          </a:xfrm>
          <a:prstGeom prst="rect">
            <a:avLst/>
          </a:prstGeom>
        </p:spPr>
        <p:txBody>
          <a:bodyPr numCol="2" spcCol="614362"/>
          <a:lstStyle>
            <a:lvl1pPr marL="977900" indent="-977900" algn="l" defTabSz="4334933">
              <a:spcBef>
                <a:spcPts val="4200"/>
              </a:spcBef>
              <a:buClr>
                <a:srgbClr val="000000"/>
              </a:buClr>
              <a:buSzPct val="100000"/>
              <a:buChar char="•"/>
              <a:defRPr sz="8400">
                <a:latin typeface="Graphik"/>
                <a:ea typeface="Graphik"/>
                <a:cs typeface="Graphik"/>
                <a:sym typeface="Graphik"/>
              </a:defRPr>
            </a:lvl1pPr>
            <a:lvl2pPr marL="1536700" indent="-977900" algn="l" defTabSz="4334933">
              <a:spcBef>
                <a:spcPts val="4200"/>
              </a:spcBef>
              <a:buClr>
                <a:srgbClr val="000000"/>
              </a:buClr>
              <a:buSzPct val="100000"/>
              <a:buChar char="•"/>
              <a:defRPr sz="8400">
                <a:latin typeface="Graphik"/>
                <a:ea typeface="Graphik"/>
                <a:cs typeface="Graphik"/>
                <a:sym typeface="Graphik"/>
              </a:defRPr>
            </a:lvl2pPr>
            <a:lvl3pPr marL="2095500" indent="-977900" algn="l" defTabSz="4334933">
              <a:spcBef>
                <a:spcPts val="4200"/>
              </a:spcBef>
              <a:buClr>
                <a:srgbClr val="000000"/>
              </a:buClr>
              <a:buSzPct val="100000"/>
              <a:buChar char="•"/>
              <a:defRPr sz="8400">
                <a:latin typeface="Graphik"/>
                <a:ea typeface="Graphik"/>
                <a:cs typeface="Graphik"/>
                <a:sym typeface="Graphik"/>
              </a:defRPr>
            </a:lvl3pPr>
            <a:lvl4pPr marL="2654300" indent="-977900" algn="l" defTabSz="4334933">
              <a:spcBef>
                <a:spcPts val="4200"/>
              </a:spcBef>
              <a:buClr>
                <a:srgbClr val="000000"/>
              </a:buClr>
              <a:buSzPct val="100000"/>
              <a:buChar char="•"/>
              <a:defRPr sz="8400">
                <a:latin typeface="Graphik"/>
                <a:ea typeface="Graphik"/>
                <a:cs typeface="Graphik"/>
                <a:sym typeface="Graphik"/>
              </a:defRPr>
            </a:lvl4pPr>
            <a:lvl5pPr marL="3213100" indent="-977900" algn="l" defTabSz="4334933">
              <a:spcBef>
                <a:spcPts val="4200"/>
              </a:spcBef>
              <a:buClr>
                <a:srgbClr val="000000"/>
              </a:buClr>
              <a:buSzPct val="100000"/>
              <a:buChar char="•"/>
              <a:defRPr sz="8400">
                <a:latin typeface="Graphik"/>
                <a:ea typeface="Graphik"/>
                <a:cs typeface="Graphik"/>
                <a:sym typeface="Graphik"/>
              </a:defRPr>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Two jellyfish against a pink background"/>
          <p:cNvSpPr>
            <a:spLocks noGrp="1"/>
          </p:cNvSpPr>
          <p:nvPr>
            <p:ph type="pic" sz="half" idx="21"/>
          </p:nvPr>
        </p:nvSpPr>
        <p:spPr>
          <a:xfrm>
            <a:off x="5729287" y="8334375"/>
            <a:ext cx="10215565" cy="771525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714375" y="8805860"/>
            <a:ext cx="5429250" cy="871540"/>
          </a:xfrm>
          <a:prstGeom prst="rect">
            <a:avLst/>
          </a:prstGeom>
        </p:spPr>
        <p:txBody>
          <a:bodyPr/>
          <a:lstStyle>
            <a:lvl1pPr defTabSz="1467554">
              <a:lnSpc>
                <a:spcPct val="80000"/>
              </a:lnSpc>
              <a:defRPr sz="14800" spc="-444">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quarter" idx="1" hasCustomPrompt="1"/>
          </p:nvPr>
        </p:nvSpPr>
        <p:spPr>
          <a:xfrm>
            <a:off x="714375" y="10734675"/>
            <a:ext cx="5429250" cy="4743450"/>
          </a:xfrm>
          <a:prstGeom prst="rect">
            <a:avLst/>
          </a:prstGeom>
        </p:spPr>
        <p:txBody>
          <a:bodyPr/>
          <a:lstStyle>
            <a:lvl1pPr marL="977900" indent="-977900" algn="l" defTabSz="4334933">
              <a:spcBef>
                <a:spcPts val="4200"/>
              </a:spcBef>
              <a:buClr>
                <a:srgbClr val="000000"/>
              </a:buClr>
              <a:buSzPct val="100000"/>
              <a:buChar char="•"/>
              <a:defRPr sz="8400">
                <a:latin typeface="Graphik"/>
                <a:ea typeface="Graphik"/>
                <a:cs typeface="Graphik"/>
                <a:sym typeface="Graphik"/>
              </a:defRPr>
            </a:lvl1pPr>
            <a:lvl2pPr marL="1536700" indent="-977900" algn="l" defTabSz="4334933">
              <a:spcBef>
                <a:spcPts val="4200"/>
              </a:spcBef>
              <a:buClr>
                <a:srgbClr val="000000"/>
              </a:buClr>
              <a:buSzPct val="100000"/>
              <a:buChar char="•"/>
              <a:defRPr sz="8400">
                <a:latin typeface="Graphik"/>
                <a:ea typeface="Graphik"/>
                <a:cs typeface="Graphik"/>
                <a:sym typeface="Graphik"/>
              </a:defRPr>
            </a:lvl2pPr>
            <a:lvl3pPr marL="2095500" indent="-977900" algn="l" defTabSz="4334933">
              <a:spcBef>
                <a:spcPts val="4200"/>
              </a:spcBef>
              <a:buClr>
                <a:srgbClr val="000000"/>
              </a:buClr>
              <a:buSzPct val="100000"/>
              <a:buChar char="•"/>
              <a:defRPr sz="8400">
                <a:latin typeface="Graphik"/>
                <a:ea typeface="Graphik"/>
                <a:cs typeface="Graphik"/>
                <a:sym typeface="Graphik"/>
              </a:defRPr>
            </a:lvl3pPr>
            <a:lvl4pPr marL="2654300" indent="-977900" algn="l" defTabSz="4334933">
              <a:spcBef>
                <a:spcPts val="4200"/>
              </a:spcBef>
              <a:buClr>
                <a:srgbClr val="000000"/>
              </a:buClr>
              <a:buSzPct val="100000"/>
              <a:buChar char="•"/>
              <a:defRPr sz="8400">
                <a:latin typeface="Graphik"/>
                <a:ea typeface="Graphik"/>
                <a:cs typeface="Graphik"/>
                <a:sym typeface="Graphik"/>
              </a:defRPr>
            </a:lvl4pPr>
            <a:lvl5pPr marL="3213100" indent="-977900" algn="l" defTabSz="4334933">
              <a:spcBef>
                <a:spcPts val="4200"/>
              </a:spcBef>
              <a:buClr>
                <a:srgbClr val="000000"/>
              </a:buClr>
              <a:buSzPct val="100000"/>
              <a:buChar char="•"/>
              <a:defRPr sz="8400">
                <a:latin typeface="Graphik"/>
                <a:ea typeface="Graphik"/>
                <a:cs typeface="Graphik"/>
                <a:sym typeface="Graphik"/>
              </a:defRPr>
            </a:lvl5p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714375" y="9534525"/>
            <a:ext cx="5429250" cy="571500"/>
          </a:xfrm>
          <a:prstGeom prst="rect">
            <a:avLst/>
          </a:prstGeom>
        </p:spPr>
        <p:txBody>
          <a:bodyPr/>
          <a:lstStyle>
            <a:lvl1pPr defTabSz="481358">
              <a:defRPr sz="3100"/>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714375" y="10184606"/>
            <a:ext cx="12287250" cy="2178846"/>
          </a:xfrm>
          <a:prstGeom prst="rect">
            <a:avLst/>
          </a:prstGeom>
        </p:spPr>
        <p:txBody>
          <a:bodyPr/>
          <a:lstStyle>
            <a:lvl1pPr defTabSz="1467554">
              <a:defRPr>
                <a:gradFill flip="none" rotWithShape="1">
                  <a:gsLst>
                    <a:gs pos="0">
                      <a:srgbClr val="FF00D8"/>
                    </a:gs>
                    <a:gs pos="100000">
                      <a:srgbClr val="FF542E"/>
                    </a:gs>
                  </a:gsLst>
                  <a:lin ang="3960000"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714375" y="8791575"/>
            <a:ext cx="12287250" cy="876060"/>
          </a:xfrm>
          <a:prstGeom prst="rect">
            <a:avLst/>
          </a:prstGeom>
        </p:spPr>
        <p:txBody>
          <a:bodyPr/>
          <a:lstStyle>
            <a:lvl1pPr defTabSz="1467554">
              <a:lnSpc>
                <a:spcPct val="80000"/>
              </a:lnSpc>
              <a:defRPr sz="14800" spc="-444">
                <a:solidFill>
                  <a:srgbClr val="000000"/>
                </a:solidFill>
              </a:defRPr>
            </a:lvl1pPr>
          </a:lstStyle>
          <a:p>
            <a:r>
              <a:t>Slide Title</a:t>
            </a:r>
          </a:p>
        </p:txBody>
      </p:sp>
      <p:sp>
        <p:nvSpPr>
          <p:cNvPr id="80" name="Body Level One…"/>
          <p:cNvSpPr txBox="1">
            <a:spLocks noGrp="1"/>
          </p:cNvSpPr>
          <p:nvPr>
            <p:ph type="body" sz="quarter" idx="1" hasCustomPrompt="1"/>
          </p:nvPr>
        </p:nvSpPr>
        <p:spPr>
          <a:xfrm>
            <a:off x="714375" y="9534525"/>
            <a:ext cx="12287250" cy="571500"/>
          </a:xfrm>
          <a:prstGeom prst="rect">
            <a:avLst/>
          </a:prstGeom>
        </p:spPr>
        <p:txBody>
          <a:bodyPr/>
          <a:lstStyle>
            <a:lvl1pPr>
              <a:defRPr sz="3800"/>
            </a:lvl1pPr>
            <a:lvl2pPr>
              <a:defRPr sz="3800"/>
            </a:lvl2pPr>
            <a:lvl3pPr>
              <a:defRPr sz="3800"/>
            </a:lvl3pPr>
            <a:lvl4pPr>
              <a:defRPr sz="3800"/>
            </a:lvl4pPr>
            <a:lvl5pPr>
              <a:defRPr sz="3800"/>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714375" y="8791575"/>
            <a:ext cx="12287250" cy="878683"/>
          </a:xfrm>
          <a:prstGeom prst="rect">
            <a:avLst/>
          </a:prstGeom>
        </p:spPr>
        <p:txBody>
          <a:bodyPr/>
          <a:lstStyle>
            <a:lvl1pPr defTabSz="1467554">
              <a:lnSpc>
                <a:spcPct val="80000"/>
              </a:lnSpc>
              <a:defRPr sz="14800" spc="-444">
                <a:solidFill>
                  <a:srgbClr val="000000"/>
                </a:solidFill>
              </a:defRPr>
            </a:lvl1pPr>
          </a:lstStyle>
          <a:p>
            <a:r>
              <a:t>Agenda Title</a:t>
            </a:r>
          </a:p>
        </p:txBody>
      </p:sp>
      <p:sp>
        <p:nvSpPr>
          <p:cNvPr id="89" name="Body Level One…"/>
          <p:cNvSpPr txBox="1">
            <a:spLocks noGrp="1"/>
          </p:cNvSpPr>
          <p:nvPr>
            <p:ph type="body" sz="quarter" idx="1" hasCustomPrompt="1"/>
          </p:nvPr>
        </p:nvSpPr>
        <p:spPr>
          <a:xfrm>
            <a:off x="714375" y="9534525"/>
            <a:ext cx="12287250" cy="571500"/>
          </a:xfrm>
          <a:prstGeom prst="rect">
            <a:avLst/>
          </a:prstGeom>
        </p:spPr>
        <p:txBody>
          <a:bodyPr/>
          <a:lstStyle>
            <a:lvl1pPr>
              <a:defRPr sz="3800"/>
            </a:lvl1pPr>
            <a:lvl2pPr>
              <a:defRPr sz="3800"/>
            </a:lvl2pPr>
            <a:lvl3pPr>
              <a:defRPr sz="3800"/>
            </a:lvl3pPr>
            <a:lvl4pPr>
              <a:defRPr sz="3800"/>
            </a:lvl4pPr>
            <a:lvl5pPr>
              <a:defRPr sz="3800"/>
            </a:lvl5pPr>
          </a:lstStyle>
          <a:p>
            <a:r>
              <a:t>Agenda Subtitle</a:t>
            </a:r>
          </a:p>
          <a:p>
            <a:pPr lvl="1"/>
            <a:endParaRPr/>
          </a:p>
          <a:p>
            <a:pPr lvl="2"/>
            <a:endParaRPr/>
          </a:p>
          <a:p>
            <a:pPr lvl="3"/>
            <a:endParaRPr/>
          </a:p>
          <a:p>
            <a:pPr lvl="4"/>
            <a:endParaRPr/>
          </a:p>
        </p:txBody>
      </p:sp>
      <p:sp>
        <p:nvSpPr>
          <p:cNvPr id="90" name="Body Level One…"/>
          <p:cNvSpPr txBox="1">
            <a:spLocks noGrp="1"/>
          </p:cNvSpPr>
          <p:nvPr>
            <p:ph type="body" sz="quarter" idx="21" hasCustomPrompt="1"/>
          </p:nvPr>
        </p:nvSpPr>
        <p:spPr>
          <a:xfrm>
            <a:off x="714375" y="10734675"/>
            <a:ext cx="12287250" cy="4743450"/>
          </a:xfrm>
          <a:prstGeom prst="rect">
            <a:avLst/>
          </a:prstGeom>
        </p:spPr>
        <p:txBody>
          <a:bodyPr/>
          <a:lstStyle>
            <a:lvl1pPr algn="l" defTabSz="1467554">
              <a:spcBef>
                <a:spcPts val="4200"/>
              </a:spcBef>
              <a:defRPr sz="9600" spc="-100">
                <a:latin typeface="Graphik"/>
                <a:ea typeface="Graphik"/>
                <a:cs typeface="Graphik"/>
                <a:sym typeface="Graphik"/>
              </a:defRPr>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714375" y="10184606"/>
            <a:ext cx="12287250" cy="2182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b">
            <a:normAutofit/>
          </a:bodyPr>
          <a:lstStyle/>
          <a:p>
            <a:r>
              <a:t>Presentation Title</a:t>
            </a:r>
          </a:p>
        </p:txBody>
      </p:sp>
      <p:sp>
        <p:nvSpPr>
          <p:cNvPr id="3" name="Body Level One…"/>
          <p:cNvSpPr txBox="1">
            <a:spLocks noGrp="1"/>
          </p:cNvSpPr>
          <p:nvPr>
            <p:ph type="body" idx="1" hasCustomPrompt="1"/>
          </p:nvPr>
        </p:nvSpPr>
        <p:spPr>
          <a:xfrm>
            <a:off x="714375" y="15174616"/>
            <a:ext cx="12287250" cy="390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ormAutofit/>
          </a:bodyPr>
          <a:lstStyle/>
          <a:p>
            <a:r>
              <a:t>Author and Date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558899" y="15267861"/>
            <a:ext cx="591059" cy="687325"/>
          </a:xfrm>
          <a:prstGeom prst="rect">
            <a:avLst/>
          </a:prstGeom>
          <a:ln w="12700">
            <a:miter lim="400000"/>
          </a:ln>
        </p:spPr>
        <p:txBody>
          <a:bodyPr wrap="none" lIns="28575" tIns="28575" rIns="28575" bIns="28575" anchor="b">
            <a:spAutoFit/>
          </a:bodyPr>
          <a:lstStyle>
            <a:lvl1pPr>
              <a:defRPr sz="3800">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1pPr>
      <a:lvl2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2pPr>
      <a:lvl3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3pPr>
      <a:lvl4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4pPr>
      <a:lvl5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5pPr>
      <a:lvl6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6pPr>
      <a:lvl7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7pPr>
      <a:lvl8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8pPr>
      <a:lvl9pPr marL="0" marR="0" indent="0" algn="ctr" defTabSz="4334824" rtl="0" latinLnBrk="0">
        <a:lnSpc>
          <a:spcPct val="90000"/>
        </a:lnSpc>
        <a:spcBef>
          <a:spcPts val="0"/>
        </a:spcBef>
        <a:spcAft>
          <a:spcPts val="0"/>
        </a:spcAft>
        <a:buClrTx/>
        <a:buSzTx/>
        <a:buFontTx/>
        <a:buNone/>
        <a:tabLst/>
        <a:defRPr sz="20600" b="0" i="0" u="none" strike="noStrike" cap="none" spc="-618" baseline="0">
          <a:gradFill flip="none" rotWithShape="1">
            <a:gsLst>
              <a:gs pos="0">
                <a:srgbClr val="1E98FD"/>
              </a:gs>
              <a:gs pos="100000">
                <a:srgbClr val="FF00F7"/>
              </a:gs>
            </a:gsLst>
            <a:lin ang="3960000" scaled="0"/>
          </a:gradFill>
          <a:uFillTx/>
          <a:latin typeface="Graphik Semibold"/>
          <a:ea typeface="Graphik Semibold"/>
          <a:cs typeface="Graphik Semibold"/>
          <a:sym typeface="Graphik Semibold"/>
        </a:defRPr>
      </a:lvl9pPr>
    </p:titleStyle>
    <p:bodyStyle>
      <a:lvl1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1pPr>
      <a:lvl2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2pPr>
      <a:lvl3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3pPr>
      <a:lvl4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4pPr>
      <a:lvl5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5pPr>
      <a:lvl6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6pPr>
      <a:lvl7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7pPr>
      <a:lvl8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8pPr>
      <a:lvl9pPr marL="0" marR="0" indent="0" algn="ctr" defTabSz="587022"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Graphik Medium"/>
          <a:ea typeface="Graphik Medium"/>
          <a:cs typeface="Graphik Medium"/>
          <a:sym typeface="Graphik Medium"/>
        </a:defRPr>
      </a:lvl9pPr>
    </p:bodyStyle>
    <p:otherStyle>
      <a:lvl1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1pPr>
      <a:lvl2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2pPr>
      <a:lvl3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3pPr>
      <a:lvl4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4pPr>
      <a:lvl5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5pPr>
      <a:lvl6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6pPr>
      <a:lvl7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7pPr>
      <a:lvl8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8pPr>
      <a:lvl9pPr marL="0" marR="0" indent="0" algn="ctr" defTabSz="1467554"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4E7"/>
        </a:solidFill>
        <a:effectLst/>
      </p:bgPr>
    </p:bg>
    <p:spTree>
      <p:nvGrpSpPr>
        <p:cNvPr id="1" name=""/>
        <p:cNvGrpSpPr/>
        <p:nvPr/>
      </p:nvGrpSpPr>
      <p:grpSpPr>
        <a:xfrm>
          <a:off x="0" y="0"/>
          <a:ext cx="0" cy="0"/>
          <a:chOff x="0" y="0"/>
          <a:chExt cx="0" cy="0"/>
        </a:xfrm>
      </p:grpSpPr>
      <p:sp>
        <p:nvSpPr>
          <p:cNvPr id="151" name="Sugammadex: The future of neuromuscular blockade?…"/>
          <p:cNvSpPr txBox="1"/>
          <p:nvPr/>
        </p:nvSpPr>
        <p:spPr>
          <a:xfrm>
            <a:off x="1060402" y="966872"/>
            <a:ext cx="9351786" cy="1671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57200">
              <a:lnSpc>
                <a:spcPct val="90000"/>
              </a:lnSpc>
              <a:defRPr sz="2200" b="1" spc="-44">
                <a:solidFill>
                  <a:srgbClr val="38571A"/>
                </a:solidFill>
                <a:latin typeface="Superclarendon Regular"/>
                <a:ea typeface="Superclarendon Regular"/>
                <a:cs typeface="Superclarendon Regular"/>
                <a:sym typeface="Superclarendon Regular"/>
              </a:defRPr>
            </a:pPr>
            <a:endParaRPr/>
          </a:p>
          <a:p>
            <a:pPr defTabSz="457200">
              <a:lnSpc>
                <a:spcPct val="90000"/>
              </a:lnSpc>
              <a:defRPr sz="3200" b="1" spc="-62">
                <a:solidFill>
                  <a:srgbClr val="018AFF"/>
                </a:solidFill>
                <a:latin typeface="Superclarendon Regular"/>
                <a:ea typeface="Superclarendon Regular"/>
                <a:cs typeface="Superclarendon Regular"/>
                <a:sym typeface="Superclarendon Regular"/>
              </a:defRPr>
            </a:pPr>
            <a:r>
              <a:t>Sugammadex: The future of neuromuscular blockade? </a:t>
            </a:r>
          </a:p>
          <a:p>
            <a:pPr defTabSz="457200">
              <a:lnSpc>
                <a:spcPct val="90000"/>
              </a:lnSpc>
              <a:defRPr sz="3200" b="1" spc="-62">
                <a:solidFill>
                  <a:srgbClr val="941751"/>
                </a:solidFill>
                <a:latin typeface="Superclarendon Regular"/>
                <a:ea typeface="Superclarendon Regular"/>
                <a:cs typeface="Superclarendon Regular"/>
                <a:sym typeface="Superclarendon Regular"/>
              </a:defRPr>
            </a:pPr>
            <a:r>
              <a:t>An audit of trend in usage around the COVID-19 pandemic.</a:t>
            </a:r>
          </a:p>
        </p:txBody>
      </p:sp>
      <p:pic>
        <p:nvPicPr>
          <p:cNvPr id="152" name="Screenshot 2021-11-03 at 20.41.14.png" descr="Screenshot 2021-11-03 at 20.41.14.png"/>
          <p:cNvPicPr>
            <a:picLocks noChangeAspect="1"/>
          </p:cNvPicPr>
          <p:nvPr/>
        </p:nvPicPr>
        <p:blipFill>
          <a:blip r:embed="rId4"/>
          <a:stretch>
            <a:fillRect/>
          </a:stretch>
        </p:blipFill>
        <p:spPr>
          <a:xfrm>
            <a:off x="10853480" y="1046835"/>
            <a:ext cx="1779606" cy="1756344"/>
          </a:xfrm>
          <a:prstGeom prst="rect">
            <a:avLst/>
          </a:prstGeom>
          <a:ln w="12700">
            <a:miter lim="400000"/>
          </a:ln>
        </p:spPr>
      </p:pic>
      <p:grpSp>
        <p:nvGrpSpPr>
          <p:cNvPr id="155" name="Introduction:…"/>
          <p:cNvGrpSpPr/>
          <p:nvPr/>
        </p:nvGrpSpPr>
        <p:grpSpPr>
          <a:xfrm>
            <a:off x="1288859" y="3758557"/>
            <a:ext cx="10799561" cy="4070058"/>
            <a:chOff x="0" y="0"/>
            <a:chExt cx="10799560" cy="4070056"/>
          </a:xfrm>
        </p:grpSpPr>
        <p:sp>
          <p:nvSpPr>
            <p:cNvPr id="153" name="Rectangle"/>
            <p:cNvSpPr/>
            <p:nvPr/>
          </p:nvSpPr>
          <p:spPr>
            <a:xfrm>
              <a:off x="-1" y="-1"/>
              <a:ext cx="10799561" cy="4070058"/>
            </a:xfrm>
            <a:prstGeom prst="rect">
              <a:avLst/>
            </a:prstGeom>
            <a:solidFill>
              <a:srgbClr val="FFFFFF"/>
            </a:solidFill>
            <a:ln w="25400" cap="flat">
              <a:solidFill>
                <a:srgbClr val="000000"/>
              </a:solidFill>
              <a:prstDash val="solid"/>
              <a:miter lim="400000"/>
            </a:ln>
            <a:effectLst/>
          </p:spPr>
          <p:txBody>
            <a:bodyPr wrap="square" lIns="28575" tIns="28575" rIns="28575" bIns="28575" numCol="1" anchor="t">
              <a:noAutofit/>
            </a:bodyPr>
            <a:lstStyle/>
            <a:p>
              <a:pPr algn="l" defTabSz="457200">
                <a:defRPr sz="2100">
                  <a:solidFill>
                    <a:srgbClr val="222222"/>
                  </a:solidFill>
                  <a:latin typeface="Arial"/>
                  <a:ea typeface="Arial"/>
                  <a:cs typeface="Arial"/>
                  <a:sym typeface="Arial"/>
                </a:defRPr>
              </a:pPr>
              <a:endParaRPr/>
            </a:p>
          </p:txBody>
        </p:sp>
        <p:sp>
          <p:nvSpPr>
            <p:cNvPr id="154" name="Introduction:…"/>
            <p:cNvSpPr txBox="1"/>
            <p:nvPr/>
          </p:nvSpPr>
          <p:spPr>
            <a:xfrm>
              <a:off x="12699" y="12699"/>
              <a:ext cx="10774161" cy="38520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0" tIns="254000" rIns="254000" bIns="254000" numCol="1" anchor="t">
              <a:spAutoFit/>
            </a:bodyPr>
            <a:lstStyle/>
            <a:p>
              <a:pPr algn="l" defTabSz="457200">
                <a:defRPr sz="2100" b="1">
                  <a:solidFill>
                    <a:srgbClr val="222222"/>
                  </a:solidFill>
                  <a:latin typeface="Arial"/>
                  <a:ea typeface="Arial"/>
                  <a:cs typeface="Arial"/>
                  <a:sym typeface="Arial"/>
                </a:defRPr>
              </a:pPr>
              <a:r>
                <a:t>Introduction: </a:t>
              </a:r>
            </a:p>
            <a:p>
              <a:pPr algn="l" defTabSz="457200">
                <a:defRPr sz="2100" b="1">
                  <a:solidFill>
                    <a:srgbClr val="222222"/>
                  </a:solidFill>
                  <a:latin typeface="Arial"/>
                  <a:ea typeface="Arial"/>
                  <a:cs typeface="Arial"/>
                  <a:sym typeface="Arial"/>
                </a:defRPr>
              </a:pPr>
              <a:endParaRPr/>
            </a:p>
            <a:p>
              <a:pPr algn="l" defTabSz="457200">
                <a:defRPr sz="2100">
                  <a:solidFill>
                    <a:srgbClr val="222222"/>
                  </a:solidFill>
                  <a:latin typeface="Arial"/>
                  <a:ea typeface="Arial"/>
                  <a:cs typeface="Arial"/>
                  <a:sym typeface="Arial"/>
                </a:defRPr>
              </a:pPr>
              <a:r>
                <a:t>Neostigmine has long been the mainstay of reversal of non-depolarising neuromuscular blockade (NDMB). It is, however, not without its limitations. It has an indirect mechanism of reversal, systemic anticholinergic activity and unpredictable efficacy (1). Sugammadex is a newer agent which selectively binds to vecuronium and rocuronium (1)(5).The potential advantages of sugammadex over neostigmine for the reversal of NDMB have been studied and increasingly supported in the literature in recent years. In the context of the COVID-19 pandemic and possible accompanying changes in perioperative management, we set out to analyse the trends in our institution’s usage of these two NMDB reversal agents.</a:t>
              </a:r>
            </a:p>
          </p:txBody>
        </p:sp>
      </p:grpSp>
      <p:grpSp>
        <p:nvGrpSpPr>
          <p:cNvPr id="158" name="Methods:…"/>
          <p:cNvGrpSpPr/>
          <p:nvPr/>
        </p:nvGrpSpPr>
        <p:grpSpPr>
          <a:xfrm>
            <a:off x="1251377" y="8256109"/>
            <a:ext cx="5045783" cy="3529412"/>
            <a:chOff x="0" y="0"/>
            <a:chExt cx="5045781" cy="3529410"/>
          </a:xfrm>
        </p:grpSpPr>
        <p:sp>
          <p:nvSpPr>
            <p:cNvPr id="156" name="Rectangle"/>
            <p:cNvSpPr/>
            <p:nvPr/>
          </p:nvSpPr>
          <p:spPr>
            <a:xfrm>
              <a:off x="0" y="0"/>
              <a:ext cx="5045782" cy="3529411"/>
            </a:xfrm>
            <a:prstGeom prst="rect">
              <a:avLst/>
            </a:prstGeom>
            <a:solidFill>
              <a:srgbClr val="FFFFFF"/>
            </a:solidFill>
            <a:ln w="25400" cap="flat">
              <a:solidFill>
                <a:srgbClr val="000000"/>
              </a:solidFill>
              <a:prstDash val="solid"/>
              <a:miter lim="400000"/>
            </a:ln>
            <a:effectLst/>
          </p:spPr>
          <p:txBody>
            <a:bodyPr wrap="square" lIns="28575" tIns="28575" rIns="28575" bIns="28575" numCol="1" anchor="t">
              <a:noAutofit/>
            </a:bodyPr>
            <a:lstStyle/>
            <a:p>
              <a:pPr algn="l" defTabSz="457200">
                <a:defRPr sz="1000">
                  <a:solidFill>
                    <a:srgbClr val="222222"/>
                  </a:solidFill>
                  <a:latin typeface="Arial"/>
                  <a:ea typeface="Arial"/>
                  <a:cs typeface="Arial"/>
                  <a:sym typeface="Arial"/>
                </a:defRPr>
              </a:pPr>
              <a:endParaRPr/>
            </a:p>
          </p:txBody>
        </p:sp>
        <p:sp>
          <p:nvSpPr>
            <p:cNvPr id="157" name="Methods:…"/>
            <p:cNvSpPr txBox="1"/>
            <p:nvPr/>
          </p:nvSpPr>
          <p:spPr>
            <a:xfrm>
              <a:off x="12700" y="12700"/>
              <a:ext cx="5020382" cy="32424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0" tIns="254000" rIns="254000" bIns="254000" numCol="1" anchor="t">
              <a:spAutoFit/>
            </a:bodyPr>
            <a:lstStyle/>
            <a:p>
              <a:pPr algn="l" defTabSz="457200">
                <a:defRPr sz="2100" b="1">
                  <a:solidFill>
                    <a:srgbClr val="222222"/>
                  </a:solidFill>
                  <a:latin typeface="Arial"/>
                  <a:ea typeface="Arial"/>
                  <a:cs typeface="Arial"/>
                  <a:sym typeface="Arial"/>
                </a:defRPr>
              </a:pPr>
              <a:r>
                <a:t>Methods:</a:t>
              </a:r>
            </a:p>
            <a:p>
              <a:pPr algn="l" defTabSz="457200">
                <a:defRPr sz="2100" b="1">
                  <a:solidFill>
                    <a:srgbClr val="222222"/>
                  </a:solidFill>
                  <a:latin typeface="Arial"/>
                  <a:ea typeface="Arial"/>
                  <a:cs typeface="Arial"/>
                  <a:sym typeface="Arial"/>
                </a:defRPr>
              </a:pPr>
              <a:endParaRPr/>
            </a:p>
            <a:p>
              <a:pPr algn="l" defTabSz="457200">
                <a:defRPr sz="2100">
                  <a:solidFill>
                    <a:srgbClr val="222222"/>
                  </a:solidFill>
                  <a:latin typeface="Arial"/>
                  <a:ea typeface="Arial"/>
                  <a:cs typeface="Arial"/>
                  <a:sym typeface="Arial"/>
                </a:defRPr>
              </a:pPr>
              <a:r>
                <a:t>We analysed available data from our pharmacy concerning sugammadex and neostigmine use in the years 2019, 2020 and thus far in 2021. We extrapolated the data for 2021 to give an estimate for its use for the entire year.</a:t>
              </a:r>
            </a:p>
          </p:txBody>
        </p:sp>
      </p:grpSp>
      <p:grpSp>
        <p:nvGrpSpPr>
          <p:cNvPr id="161" name="Results:…"/>
          <p:cNvGrpSpPr/>
          <p:nvPr/>
        </p:nvGrpSpPr>
        <p:grpSpPr>
          <a:xfrm>
            <a:off x="1405802" y="12426846"/>
            <a:ext cx="5014560" cy="4222649"/>
            <a:chOff x="-1" y="0"/>
            <a:chExt cx="5014558" cy="4222648"/>
          </a:xfrm>
        </p:grpSpPr>
        <p:sp>
          <p:nvSpPr>
            <p:cNvPr id="159" name="Rectangle"/>
            <p:cNvSpPr/>
            <p:nvPr/>
          </p:nvSpPr>
          <p:spPr>
            <a:xfrm>
              <a:off x="-2" y="-1"/>
              <a:ext cx="5014560" cy="4222649"/>
            </a:xfrm>
            <a:prstGeom prst="rect">
              <a:avLst/>
            </a:prstGeom>
            <a:solidFill>
              <a:srgbClr val="FFFFFF"/>
            </a:solidFill>
            <a:ln w="25400" cap="flat">
              <a:solidFill>
                <a:srgbClr val="000000"/>
              </a:solidFill>
              <a:prstDash val="solid"/>
              <a:miter lim="400000"/>
            </a:ln>
            <a:effectLst/>
          </p:spPr>
          <p:txBody>
            <a:bodyPr wrap="square" lIns="28575" tIns="28575" rIns="28575" bIns="28575" numCol="1" anchor="t">
              <a:noAutofit/>
            </a:bodyPr>
            <a:lstStyle/>
            <a:p>
              <a:pPr algn="l" defTabSz="457200">
                <a:defRPr sz="2100">
                  <a:solidFill>
                    <a:srgbClr val="222222"/>
                  </a:solidFill>
                  <a:latin typeface="Arial"/>
                  <a:ea typeface="Arial"/>
                  <a:cs typeface="Arial"/>
                  <a:sym typeface="Arial"/>
                </a:defRPr>
              </a:pPr>
              <a:endParaRPr/>
            </a:p>
          </p:txBody>
        </p:sp>
        <p:sp>
          <p:nvSpPr>
            <p:cNvPr id="160" name="Results:…"/>
            <p:cNvSpPr txBox="1"/>
            <p:nvPr/>
          </p:nvSpPr>
          <p:spPr>
            <a:xfrm>
              <a:off x="12698" y="12698"/>
              <a:ext cx="4989160" cy="38520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0" tIns="254000" rIns="254000" bIns="254000" numCol="1" anchor="t">
              <a:spAutoFit/>
            </a:bodyPr>
            <a:lstStyle/>
            <a:p>
              <a:pPr algn="l" defTabSz="457200">
                <a:defRPr sz="2100" b="1">
                  <a:solidFill>
                    <a:srgbClr val="222222"/>
                  </a:solidFill>
                  <a:latin typeface="Arial"/>
                  <a:ea typeface="Arial"/>
                  <a:cs typeface="Arial"/>
                  <a:sym typeface="Arial"/>
                </a:defRPr>
              </a:pPr>
              <a:r>
                <a:t>Results:</a:t>
              </a:r>
            </a:p>
            <a:p>
              <a:pPr algn="l" defTabSz="457200">
                <a:defRPr sz="2100" b="1">
                  <a:solidFill>
                    <a:srgbClr val="222222"/>
                  </a:solidFill>
                  <a:latin typeface="Arial"/>
                  <a:ea typeface="Arial"/>
                  <a:cs typeface="Arial"/>
                  <a:sym typeface="Arial"/>
                </a:defRPr>
              </a:pPr>
              <a:endParaRPr/>
            </a:p>
            <a:p>
              <a:pPr algn="l" defTabSz="457200">
                <a:defRPr sz="2100">
                  <a:solidFill>
                    <a:srgbClr val="222222"/>
                  </a:solidFill>
                  <a:latin typeface="Arial"/>
                  <a:ea typeface="Arial"/>
                  <a:cs typeface="Arial"/>
                  <a:sym typeface="Arial"/>
                </a:defRPr>
              </a:pPr>
              <a:r>
                <a:t>Use of sugammadex increased &gt;30% between 2019 and projected 2021 (2,786 to 4,003). Between 2019 and 2020 use increased 28% (2786 to 3854). Neostigmine purchasing quartered between 2019 and projected 2021 (3630 to 906) and halved between 2019 and</a:t>
              </a:r>
              <a:r>
                <a:rPr b="1"/>
                <a:t> </a:t>
              </a:r>
              <a:r>
                <a:t>2020 (3630 to 1840).</a:t>
              </a:r>
            </a:p>
          </p:txBody>
        </p:sp>
      </p:grpSp>
      <p:pic>
        <p:nvPicPr>
          <p:cNvPr id="162" name="smiling student building a model of the solar system made out of painted foam balls" descr="smiling student building a model of the solar system made out of painted foam balls"/>
          <p:cNvPicPr>
            <a:picLocks noChangeAspect="1"/>
          </p:cNvPicPr>
          <p:nvPr/>
        </p:nvPicPr>
        <p:blipFill>
          <a:blip r:embed="rId5"/>
          <a:stretch>
            <a:fillRect/>
          </a:stretch>
        </p:blipFill>
        <p:spPr>
          <a:xfrm>
            <a:off x="1469790" y="17290809"/>
            <a:ext cx="4886584" cy="3437175"/>
          </a:xfrm>
          <a:prstGeom prst="rect">
            <a:avLst/>
          </a:prstGeom>
          <a:ln w="25400">
            <a:solidFill>
              <a:srgbClr val="000000"/>
            </a:solidFill>
            <a:miter lim="400000"/>
          </a:ln>
        </p:spPr>
      </p:pic>
      <p:grpSp>
        <p:nvGrpSpPr>
          <p:cNvPr id="165" name="Discussion:…"/>
          <p:cNvGrpSpPr/>
          <p:nvPr/>
        </p:nvGrpSpPr>
        <p:grpSpPr>
          <a:xfrm>
            <a:off x="7483594" y="8264224"/>
            <a:ext cx="4606372" cy="6627307"/>
            <a:chOff x="0" y="0"/>
            <a:chExt cx="4606370" cy="6627306"/>
          </a:xfrm>
        </p:grpSpPr>
        <p:sp>
          <p:nvSpPr>
            <p:cNvPr id="163" name="Rectangle"/>
            <p:cNvSpPr/>
            <p:nvPr/>
          </p:nvSpPr>
          <p:spPr>
            <a:xfrm>
              <a:off x="-1" y="-1"/>
              <a:ext cx="4606371" cy="6627307"/>
            </a:xfrm>
            <a:prstGeom prst="rect">
              <a:avLst/>
            </a:prstGeom>
            <a:solidFill>
              <a:srgbClr val="FFFFFF"/>
            </a:solidFill>
            <a:ln w="25400" cap="flat">
              <a:solidFill>
                <a:srgbClr val="000000"/>
              </a:solidFill>
              <a:prstDash val="solid"/>
              <a:miter lim="400000"/>
            </a:ln>
            <a:effectLst/>
          </p:spPr>
          <p:txBody>
            <a:bodyPr wrap="square" lIns="28575" tIns="28575" rIns="28575" bIns="28575" numCol="1" anchor="t">
              <a:noAutofit/>
            </a:bodyPr>
            <a:lstStyle/>
            <a:p>
              <a:pPr algn="l" defTabSz="457200">
                <a:defRPr sz="2100">
                  <a:solidFill>
                    <a:srgbClr val="222222"/>
                  </a:solidFill>
                  <a:latin typeface="Arial"/>
                  <a:ea typeface="Arial"/>
                  <a:cs typeface="Arial"/>
                  <a:sym typeface="Arial"/>
                </a:defRPr>
              </a:pPr>
              <a:endParaRPr/>
            </a:p>
          </p:txBody>
        </p:sp>
        <p:sp>
          <p:nvSpPr>
            <p:cNvPr id="164" name="Discussion:…"/>
            <p:cNvSpPr txBox="1"/>
            <p:nvPr/>
          </p:nvSpPr>
          <p:spPr>
            <a:xfrm>
              <a:off x="12699" y="12699"/>
              <a:ext cx="4580971" cy="62904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0" tIns="254000" rIns="254000" bIns="254000" numCol="1" anchor="t">
              <a:spAutoFit/>
            </a:bodyPr>
            <a:lstStyle/>
            <a:p>
              <a:pPr algn="l" defTabSz="457200">
                <a:defRPr sz="2100" b="1">
                  <a:solidFill>
                    <a:srgbClr val="222222"/>
                  </a:solidFill>
                  <a:latin typeface="Arial"/>
                  <a:ea typeface="Arial"/>
                  <a:cs typeface="Arial"/>
                  <a:sym typeface="Arial"/>
                </a:defRPr>
              </a:pPr>
              <a:r>
                <a:t>Discussion:</a:t>
              </a:r>
            </a:p>
            <a:p>
              <a:pPr algn="l" defTabSz="457200">
                <a:defRPr sz="2100" b="1">
                  <a:solidFill>
                    <a:srgbClr val="222222"/>
                  </a:solidFill>
                  <a:latin typeface="Arial"/>
                  <a:ea typeface="Arial"/>
                  <a:cs typeface="Arial"/>
                  <a:sym typeface="Arial"/>
                </a:defRPr>
              </a:pPr>
              <a:endParaRPr/>
            </a:p>
            <a:p>
              <a:pPr algn="l" defTabSz="457200">
                <a:defRPr sz="2100">
                  <a:solidFill>
                    <a:srgbClr val="222222"/>
                  </a:solidFill>
                  <a:latin typeface="Arial"/>
                  <a:ea typeface="Arial"/>
                  <a:cs typeface="Arial"/>
                  <a:sym typeface="Arial"/>
                </a:defRPr>
              </a:pPr>
              <a:r>
                <a:t>Sugammadex remains an expensive drug. Unfortunately institutional policies limit its use currently. Sugammadex provides effective and rapid reversal of neuromuscular blockade without the unwanted side effects of neostigmine (3). An increasingly strong body of evidence in the literature supports the view that sugammadex has a superior safety profile. Our findings around our institution’s increased use of sugammadex for reversal of NDMB throughout the pandemic suggests it is increasingly favoured by our consultant staff.</a:t>
              </a:r>
            </a:p>
          </p:txBody>
        </p:sp>
      </p:grpSp>
      <p:grpSp>
        <p:nvGrpSpPr>
          <p:cNvPr id="168" name="Conclusion:…"/>
          <p:cNvGrpSpPr/>
          <p:nvPr/>
        </p:nvGrpSpPr>
        <p:grpSpPr>
          <a:xfrm>
            <a:off x="7574311" y="15585118"/>
            <a:ext cx="4519371" cy="4319238"/>
            <a:chOff x="0" y="0"/>
            <a:chExt cx="4519369" cy="4319237"/>
          </a:xfrm>
        </p:grpSpPr>
        <p:sp>
          <p:nvSpPr>
            <p:cNvPr id="166" name="Rectangle"/>
            <p:cNvSpPr/>
            <p:nvPr/>
          </p:nvSpPr>
          <p:spPr>
            <a:xfrm>
              <a:off x="-1" y="-1"/>
              <a:ext cx="4519370" cy="4319238"/>
            </a:xfrm>
            <a:prstGeom prst="rect">
              <a:avLst/>
            </a:prstGeom>
            <a:solidFill>
              <a:srgbClr val="FFFFFF"/>
            </a:solidFill>
            <a:ln w="25400" cap="flat">
              <a:solidFill>
                <a:srgbClr val="000000"/>
              </a:solidFill>
              <a:prstDash val="solid"/>
              <a:miter lim="400000"/>
            </a:ln>
            <a:effectLst/>
          </p:spPr>
          <p:txBody>
            <a:bodyPr wrap="square" lIns="28575" tIns="28575" rIns="28575" bIns="28575" numCol="1" anchor="t">
              <a:noAutofit/>
            </a:bodyPr>
            <a:lstStyle/>
            <a:p>
              <a:pPr algn="l" defTabSz="457200">
                <a:defRPr sz="1800">
                  <a:solidFill>
                    <a:srgbClr val="222222"/>
                  </a:solidFill>
                  <a:latin typeface="Arial"/>
                  <a:ea typeface="Arial"/>
                  <a:cs typeface="Arial"/>
                  <a:sym typeface="Arial"/>
                </a:defRPr>
              </a:pPr>
              <a:endParaRPr/>
            </a:p>
          </p:txBody>
        </p:sp>
        <p:sp>
          <p:nvSpPr>
            <p:cNvPr id="167" name="Conclusion:…"/>
            <p:cNvSpPr txBox="1"/>
            <p:nvPr/>
          </p:nvSpPr>
          <p:spPr>
            <a:xfrm>
              <a:off x="12699" y="12699"/>
              <a:ext cx="4493970" cy="4156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0" tIns="254000" rIns="254000" bIns="254000" numCol="1" anchor="t">
              <a:spAutoFit/>
            </a:bodyPr>
            <a:lstStyle/>
            <a:p>
              <a:pPr algn="l" defTabSz="457200">
                <a:defRPr sz="2100" b="1">
                  <a:solidFill>
                    <a:srgbClr val="222222"/>
                  </a:solidFill>
                  <a:latin typeface="Arial"/>
                  <a:ea typeface="Arial"/>
                  <a:cs typeface="Arial"/>
                  <a:sym typeface="Arial"/>
                </a:defRPr>
              </a:pPr>
              <a:r>
                <a:t>Conclusion: </a:t>
              </a:r>
            </a:p>
            <a:p>
              <a:pPr algn="l" defTabSz="457200">
                <a:defRPr sz="2100">
                  <a:solidFill>
                    <a:srgbClr val="222222"/>
                  </a:solidFill>
                  <a:latin typeface="Arial"/>
                  <a:ea typeface="Arial"/>
                  <a:cs typeface="Arial"/>
                  <a:sym typeface="Arial"/>
                </a:defRPr>
              </a:pPr>
              <a:endParaRPr/>
            </a:p>
            <a:p>
              <a:pPr algn="l" defTabSz="457200">
                <a:defRPr sz="2100">
                  <a:solidFill>
                    <a:srgbClr val="222222"/>
                  </a:solidFill>
                  <a:latin typeface="Arial"/>
                  <a:ea typeface="Arial"/>
                  <a:cs typeface="Arial"/>
                  <a:sym typeface="Arial"/>
                </a:defRPr>
              </a:pPr>
              <a:r>
                <a:t>There has been a significant increase in use of sugammadex during the pandemic in our institution. With its advantages over the more traditional agent neostigmine, it is our view that steps should be taken to make Sugammadex more accessible to anaesthetists going forward.</a:t>
              </a:r>
            </a:p>
          </p:txBody>
        </p:sp>
      </p:grpSp>
      <p:sp>
        <p:nvSpPr>
          <p:cNvPr id="169" name="References:…"/>
          <p:cNvSpPr/>
          <p:nvPr/>
        </p:nvSpPr>
        <p:spPr>
          <a:xfrm>
            <a:off x="1424395" y="21247727"/>
            <a:ext cx="10736623" cy="2363078"/>
          </a:xfrm>
          <a:prstGeom prst="rect">
            <a:avLst/>
          </a:prstGeom>
          <a:solidFill>
            <a:srgbClr val="FFFFFF"/>
          </a:solidFill>
          <a:ln w="25400">
            <a:solidFill>
              <a:srgbClr val="000000"/>
            </a:solidFill>
            <a:miter lim="400000"/>
          </a:ln>
        </p:spPr>
        <p:txBody>
          <a:bodyPr lIns="28575" tIns="28575" rIns="28575" bIns="28575" anchor="ctr"/>
          <a:lstStyle/>
          <a:p>
            <a:pPr algn="l" defTabSz="457200">
              <a:defRPr sz="1800">
                <a:solidFill>
                  <a:srgbClr val="222222"/>
                </a:solidFill>
                <a:latin typeface="Arial"/>
                <a:ea typeface="Arial"/>
                <a:cs typeface="Arial"/>
                <a:sym typeface="Arial"/>
              </a:defRPr>
            </a:pPr>
            <a:endParaRPr/>
          </a:p>
        </p:txBody>
      </p:sp>
      <p:sp>
        <p:nvSpPr>
          <p:cNvPr id="170" name="References:…"/>
          <p:cNvSpPr txBox="1"/>
          <p:nvPr/>
        </p:nvSpPr>
        <p:spPr>
          <a:xfrm>
            <a:off x="1520222" y="21247727"/>
            <a:ext cx="10336835" cy="2199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575" tIns="28575" rIns="28575" bIns="28575" anchor="ctr">
            <a:spAutoFit/>
          </a:bodyPr>
          <a:lstStyle/>
          <a:p>
            <a:pPr algn="l">
              <a:defRPr sz="2100" b="1">
                <a:latin typeface="Arial"/>
                <a:ea typeface="Arial"/>
                <a:cs typeface="Arial"/>
                <a:sym typeface="Arial"/>
              </a:defRPr>
            </a:pPr>
            <a:r>
              <a:t>References:</a:t>
            </a:r>
          </a:p>
          <a:p>
            <a:pPr algn="l">
              <a:defRPr sz="1900">
                <a:latin typeface="Arial"/>
                <a:ea typeface="Arial"/>
                <a:cs typeface="Arial"/>
                <a:sym typeface="Arial"/>
              </a:defRPr>
            </a:pPr>
            <a:endParaRPr sz="800" b="1">
              <a:solidFill>
                <a:srgbClr val="222222"/>
              </a:solidFill>
            </a:endParaRPr>
          </a:p>
          <a:p>
            <a:pPr marL="207818" indent="-207818" algn="l" defTabSz="457200">
              <a:lnSpc>
                <a:spcPts val="800"/>
              </a:lnSpc>
              <a:spcBef>
                <a:spcPts val="600"/>
              </a:spcBef>
              <a:buSzPct val="100000"/>
              <a:buAutoNum type="arabicPeriod"/>
              <a:defRPr sz="1000">
                <a:solidFill>
                  <a:srgbClr val="222222"/>
                </a:solidFill>
                <a:latin typeface="Arial"/>
                <a:ea typeface="Arial"/>
                <a:cs typeface="Arial"/>
                <a:sym typeface="Arial"/>
              </a:defRPr>
            </a:pPr>
            <a:r>
              <a:t>Hristovska AM, Duch P, Allingstrup M, Afshari A: . Efficacy and safety of sugammadex </a:t>
            </a:r>
            <a:r>
              <a:rPr i="1"/>
              <a:t>versus</a:t>
            </a:r>
            <a:r>
              <a:t> neostigmine in reversing neuromuscular blockade in adults. Cochrane Database Syst Rev . 2017; 8:CD012763</a:t>
            </a:r>
          </a:p>
          <a:p>
            <a:pPr marL="207818" indent="-207818" algn="l" defTabSz="457200">
              <a:lnSpc>
                <a:spcPts val="800"/>
              </a:lnSpc>
              <a:spcBef>
                <a:spcPts val="600"/>
              </a:spcBef>
              <a:buSzPct val="100000"/>
              <a:buAutoNum type="arabicPeriod"/>
              <a:defRPr sz="1000">
                <a:solidFill>
                  <a:srgbClr val="222222"/>
                </a:solidFill>
                <a:latin typeface="Arial"/>
                <a:ea typeface="Arial"/>
                <a:cs typeface="Arial"/>
                <a:sym typeface="Arial"/>
              </a:defRPr>
            </a:pPr>
            <a:r>
              <a:t>Kirmeier E, Eriksson LI, Lewald H, Jonsson Fagerlund M, Hoeft A, Hollmann M, Meistelman C, Hunter JM, Ulm K, Blobner M; POPULAR Contributors: Post-anaesthesia pulmonary complications after use of muscle relaxants (POPULAR): A multicentre, pro- spective observational study. Lancet Respir Med 2019; 7:129–40</a:t>
            </a:r>
          </a:p>
          <a:p>
            <a:pPr marL="207818" indent="-207818" algn="l" defTabSz="457200">
              <a:lnSpc>
                <a:spcPts val="800"/>
              </a:lnSpc>
              <a:spcBef>
                <a:spcPts val="600"/>
              </a:spcBef>
              <a:buSzPct val="100000"/>
              <a:buAutoNum type="arabicPeriod"/>
              <a:defRPr sz="1000">
                <a:solidFill>
                  <a:srgbClr val="222222"/>
                </a:solidFill>
                <a:latin typeface="Arial"/>
                <a:ea typeface="Arial"/>
                <a:cs typeface="Arial"/>
                <a:sym typeface="Arial"/>
              </a:defRPr>
            </a:pPr>
            <a:r>
              <a:t>Kheterpal S, Vaughn MT, Dubovoy TZ, Shah NJ, Bash LD, Colquhoun D, Shanks AM, Mathis M, Soto RG, Bardia A, Bartels K, McCormick P, Schonberger RB, Saager L: . Sugammadex </a:t>
            </a:r>
            <a:r>
              <a:rPr i="1"/>
              <a:t>versus</a:t>
            </a:r>
            <a:r>
              <a:t> neostigmine for reversal of neuromuscular blockade and postoperative pulmonary complications (STRONGER): A multicenter matched cohort analysis. Anesthesiology . 2020; 132:1371–81</a:t>
            </a:r>
          </a:p>
          <a:p>
            <a:pPr marL="207818" indent="-207818" algn="l" defTabSz="457200">
              <a:lnSpc>
                <a:spcPts val="800"/>
              </a:lnSpc>
              <a:spcBef>
                <a:spcPts val="500"/>
              </a:spcBef>
              <a:buSzPct val="100000"/>
              <a:buAutoNum type="arabicPeriod"/>
              <a:defRPr sz="1000">
                <a:solidFill>
                  <a:srgbClr val="222222"/>
                </a:solidFill>
                <a:latin typeface="Arial"/>
                <a:ea typeface="Arial"/>
                <a:cs typeface="Arial"/>
                <a:sym typeface="Arial"/>
              </a:defRPr>
            </a:pPr>
            <a:r>
              <a:t>Somnath Bose, Xinling Xu </a:t>
            </a:r>
            <a:r>
              <a:rPr baseline="80000">
                <a:solidFill>
                  <a:srgbClr val="2397D2"/>
                </a:solidFill>
              </a:rPr>
              <a:t> </a:t>
            </a:r>
            <a:r>
              <a:t>and Matthias Eikermann: Does reversal of neuromuscular block with sugammadex reduce readmission rate after surgery? British Journal of Anaesthesia, 122 (3): 294e298 (2019) </a:t>
            </a:r>
          </a:p>
          <a:p>
            <a:pPr marL="207818" indent="-207818" algn="l" defTabSz="457200">
              <a:lnSpc>
                <a:spcPts val="800"/>
              </a:lnSpc>
              <a:spcBef>
                <a:spcPts val="600"/>
              </a:spcBef>
              <a:buSzPct val="100000"/>
              <a:buAutoNum type="arabicPeriod"/>
              <a:defRPr sz="1000">
                <a:solidFill>
                  <a:srgbClr val="222222"/>
                </a:solidFill>
                <a:latin typeface="Arial"/>
                <a:ea typeface="Arial"/>
                <a:cs typeface="Arial"/>
                <a:sym typeface="Arial"/>
              </a:defRPr>
            </a:pPr>
            <a:r>
              <a:t>Nag K, Singh DR, Shetti AN, Kumar H, Sivashanmugam T, Parthasarathy S. Sugammadex: A revolutionary drug in neuromuscular pharmacology. </a:t>
            </a:r>
            <a:r>
              <a:rPr i="1"/>
              <a:t>Anesth Essays Res</a:t>
            </a:r>
            <a:r>
              <a:t>. 2013;7(3):302-306. doi:10.4103/0259-1162.123211</a:t>
            </a:r>
            <a:br/>
            <a:endParaRPr/>
          </a:p>
        </p:txBody>
      </p:sp>
      <p:pic>
        <p:nvPicPr>
          <p:cNvPr id="171" name="media1.m4a" descr="media1.m4a"/>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11425027" y="7151121"/>
            <a:ext cx="571501" cy="571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670" fill="hold"/>
                                        <p:tgtEl>
                                          <p:spTgt spid="1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71"/>
                </p:tgtEl>
              </p:cMediaNode>
            </p:audio>
          </p:childTnLst>
        </p:cTn>
      </p:par>
    </p:tnLst>
  </p:timing>
</p:sld>
</file>

<file path=ppt/theme/theme1.xml><?xml version="1.0" encoding="utf-8"?>
<a:theme xmlns:a="http://schemas.openxmlformats.org/drawingml/2006/main" name="31_ColorGradientLight">
  <a:themeElements>
    <a:clrScheme name="31_ColorGradientLight">
      <a:dk1>
        <a:srgbClr val="000000"/>
      </a:dk1>
      <a:lt1>
        <a:srgbClr val="FFFFFF"/>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Helvetica"/>
        <a:ea typeface="Helvetica"/>
        <a:cs typeface="Helvetica"/>
      </a:majorFont>
      <a:minorFont>
        <a:latin typeface="Helvetica Neue"/>
        <a:ea typeface="Helvetica Neue"/>
        <a:cs typeface="Helvetica Neue"/>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28575" tIns="28575" rIns="28575" bIns="28575" numCol="1" spcCol="38100" rtlCol="0" anchor="ctr">
        <a:spAutoFit/>
      </a:bodyPr>
      <a:lstStyle>
        <a:def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8575" tIns="28575" rIns="28575" bIns="28575" numCol="1" spcCol="38100" rtlCol="0" anchor="ctr">
        <a:spAutoFit/>
      </a:bodyPr>
      <a:lstStyle>
        <a:def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Helvetica"/>
        <a:ea typeface="Helvetica"/>
        <a:cs typeface="Helvetica"/>
      </a:majorFont>
      <a:minorFont>
        <a:latin typeface="Helvetica Neue"/>
        <a:ea typeface="Helvetica Neue"/>
        <a:cs typeface="Helvetica Neue"/>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28575" tIns="28575" rIns="28575" bIns="28575" numCol="1" spcCol="38100" rtlCol="0" anchor="ctr">
        <a:spAutoFit/>
      </a:bodyPr>
      <a:lstStyle>
        <a:def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8575" tIns="28575" rIns="28575" bIns="28575" numCol="1" spcCol="38100" rtlCol="0" anchor="ctr">
        <a:spAutoFit/>
      </a:bodyPr>
      <a:lstStyle>
        <a:defPPr marL="0" marR="0" indent="0" algn="ctr" defTabSz="1467554"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F03634D9978D4BAAAE9C2D37AD8557" ma:contentTypeVersion="14" ma:contentTypeDescription="Create a new document." ma:contentTypeScope="" ma:versionID="2aae2210fedfb9d7ac60d1aa8c3f05ca">
  <xsd:schema xmlns:xsd="http://www.w3.org/2001/XMLSchema" xmlns:xs="http://www.w3.org/2001/XMLSchema" xmlns:p="http://schemas.microsoft.com/office/2006/metadata/properties" xmlns:ns3="c990ec02-5ad4-427d-843f-a95310fd6cab" xmlns:ns4="7ca80354-e419-4e1a-b258-3274a8eaabb3" targetNamespace="http://schemas.microsoft.com/office/2006/metadata/properties" ma:root="true" ma:fieldsID="ce3cf95c4976c6a9e2d923909395ab9c" ns3:_="" ns4:_="">
    <xsd:import namespace="c990ec02-5ad4-427d-843f-a95310fd6cab"/>
    <xsd:import namespace="7ca80354-e419-4e1a-b258-3274a8eaabb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0ec02-5ad4-427d-843f-a95310fd6c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a80354-e419-4e1a-b258-3274a8eaabb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E240CC-B036-495A-B121-012AC90E4EF0}">
  <ds:schemaRefs>
    <ds:schemaRef ds:uri="http://schemas.microsoft.com/office/2006/documentManagement/types"/>
    <ds:schemaRef ds:uri="http://purl.org/dc/terms/"/>
    <ds:schemaRef ds:uri="http://purl.org/dc/elements/1.1/"/>
    <ds:schemaRef ds:uri="7ca80354-e419-4e1a-b258-3274a8eaabb3"/>
    <ds:schemaRef ds:uri="http://purl.org/dc/dcmitype/"/>
    <ds:schemaRef ds:uri="http://schemas.microsoft.com/office/infopath/2007/PartnerControls"/>
    <ds:schemaRef ds:uri="http://schemas.microsoft.com/office/2006/metadata/properties"/>
    <ds:schemaRef ds:uri="http://schemas.openxmlformats.org/package/2006/metadata/core-properties"/>
    <ds:schemaRef ds:uri="c990ec02-5ad4-427d-843f-a95310fd6cab"/>
    <ds:schemaRef ds:uri="http://www.w3.org/XML/1998/namespace"/>
  </ds:schemaRefs>
</ds:datastoreItem>
</file>

<file path=customXml/itemProps2.xml><?xml version="1.0" encoding="utf-8"?>
<ds:datastoreItem xmlns:ds="http://schemas.openxmlformats.org/officeDocument/2006/customXml" ds:itemID="{63D07399-EEEC-433D-B5F2-E7630436520E}">
  <ds:schemaRefs>
    <ds:schemaRef ds:uri="http://schemas.microsoft.com/sharepoint/v3/contenttype/forms"/>
  </ds:schemaRefs>
</ds:datastoreItem>
</file>

<file path=customXml/itemProps3.xml><?xml version="1.0" encoding="utf-8"?>
<ds:datastoreItem xmlns:ds="http://schemas.openxmlformats.org/officeDocument/2006/customXml" ds:itemID="{D06E56A8-FC8C-482A-B22E-B072F1323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0ec02-5ad4-427d-843f-a95310fd6cab"/>
    <ds:schemaRef ds:uri="7ca80354-e419-4e1a-b258-3274a8eaa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608</Words>
  <Application>Microsoft Macintosh PowerPoint</Application>
  <PresentationFormat>Custom</PresentationFormat>
  <Paragraphs>25</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Graphik</vt:lpstr>
      <vt:lpstr>Graphik Medium</vt:lpstr>
      <vt:lpstr>Graphik Semibold</vt:lpstr>
      <vt:lpstr>Helvetica Neue</vt:lpstr>
      <vt:lpstr>Superclarendon Regular</vt:lpstr>
      <vt:lpstr>31_ColorGradientLight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Aine Mitchell</dc:creator>
  <cp:lastModifiedBy>Jerome Curtin</cp:lastModifiedBy>
  <cp:revision>2</cp:revision>
  <dcterms:modified xsi:type="dcterms:W3CDTF">2021-11-08T13:08:26Z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0x0101008CF03634D9978D4BAAAE9C2D37AD8557</vt:lpwstr>
  </property>
</Properties>
</file>