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" initials="T" lastIdx="1" clrIdx="0">
    <p:extLst>
      <p:ext uri="{19B8F6BF-5375-455C-9EA6-DF929625EA0E}">
        <p15:presenceInfo xmlns:p15="http://schemas.microsoft.com/office/powerpoint/2012/main" userId="T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3838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85062-ADC5-47F1-890C-591853866BEE}" v="14" dt="2021-09-30T06:29:37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45 minute pain scores </a:t>
            </a:r>
          </a:p>
        </c:rich>
      </c:tx>
      <c:layout>
        <c:manualLayout>
          <c:xMode val="edge"/>
          <c:yMode val="edge"/>
          <c:x val="0.18276375888893795"/>
          <c:y val="2.1491765198204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UHG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55</c:v>
                </c:pt>
                <c:pt idx="1">
                  <c:v>17</c:v>
                </c:pt>
                <c:pt idx="2">
                  <c:v>12</c:v>
                </c:pt>
                <c:pt idx="3">
                  <c:v>5</c:v>
                </c:pt>
                <c:pt idx="5">
                  <c:v>3</c:v>
                </c:pt>
                <c:pt idx="6">
                  <c:v>0</c:v>
                </c:pt>
                <c:pt idx="7">
                  <c:v>4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BA-421A-9953-6DDEACE25A8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18</c:v>
                </c:pt>
                <c:pt idx="1">
                  <c:v>10</c:v>
                </c:pt>
                <c:pt idx="2">
                  <c:v>41</c:v>
                </c:pt>
                <c:pt idx="3">
                  <c:v>9</c:v>
                </c:pt>
                <c:pt idx="4">
                  <c:v>6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BA-421A-9953-6DDEACE25A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9355952"/>
        <c:axId val="389356608"/>
      </c:barChart>
      <c:catAx>
        <c:axId val="38935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6608"/>
        <c:crosses val="autoZero"/>
        <c:auto val="1"/>
        <c:lblAlgn val="ctr"/>
        <c:lblOffset val="100"/>
        <c:noMultiLvlLbl val="0"/>
      </c:catAx>
      <c:valAx>
        <c:axId val="38935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55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95BF3-AC7F-4D27-811E-AE0637467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70A5E-D339-4ADB-835E-F1758EEE9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9C41A-D2FE-41A5-9B48-94FBFCCC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792C4-6FD5-4761-8999-34EB8086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1DE7A-F4CF-4415-88A0-18FE17BA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317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A682-C680-41F4-826B-0D8D5EC8B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8715A-2DD4-4C65-B64F-4F1F87BF6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CE7B8-6CC3-48AD-9C3E-0414D2B4E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62E41-CCD7-47F3-9629-5A273AFD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D34A-481A-4BEC-B46D-EC21F1024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77746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440E0-74D2-40D7-BBA9-182F4AD6E2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3C3B4-AE51-4602-8702-1ECEF3FEE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20BC5-1070-4849-9EC3-3DB1CEBB2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5CF9A-B9FC-4F7F-A3DC-C3A41541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D38C-25D3-4790-9E15-249DC707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197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2A87-8CF2-4417-B4FE-173D5E1D5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C1F95-0981-4B47-AE3F-85F355C31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313BF-067C-45B1-BAAC-AE9BA2B4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74E29-B817-4433-8E3C-AC1A543C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9530A-CB84-4E57-8373-EBB694C23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6816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C23FE-447B-4B74-9F68-82D5F255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2DCA4-134B-4670-926C-4C8931015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260F5-944B-4F7F-9F57-AFF6FBEA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C2EA4-D39B-46AB-9AEA-8C2AA54A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F489F-08D6-4FA2-BD2C-58FEEA6E1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2247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2A0C-DFDF-4B57-AB27-144D08E0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648EA-7288-4821-A7D7-AD22742C2B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4ADD2B-9E15-4088-9EB8-FB034930A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02906-2146-4B32-9A77-9345D873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3B828-31C5-4C92-B81F-DA0DCC9B3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20A7C-432A-4920-B2FC-59A062D8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817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A4DE6-1BE9-4A66-870E-E526F0C60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CB7AC-1C17-4DA2-9848-CBA02A3E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595997-3E63-4438-B791-DB068E7F4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39DE75-6D50-4CE2-8E86-BC92B858FB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B0BF57-E1A2-4E33-AA1D-E930E5C97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E004E1-E2AB-4B0C-AC57-ACAC3564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08E06-C4EA-4074-BBE6-2617F6C9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752D41-B78C-452C-8790-7EDFD906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6239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C313-B93D-4439-8F2B-B5419D2C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9E68DC-CE5C-408D-B904-9EDAAAD3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E4101-BA04-4878-B95E-BCF197CC3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763D9-C6B4-4FD7-9A6C-82C0491D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321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8D402-26A5-493C-BA31-BA276FE5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07ABDD-964F-41C1-A254-C6D830A5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DC349-C837-4A75-A1EA-768ABAB29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381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5D98-37C3-44F3-A08B-36152063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0A364-DBE9-4531-8372-C5AE4E44E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41B87-7E8C-466B-90FA-0920E81DB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813BD-3DD7-4116-96FA-8D5CA063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3DC2E-34DD-4885-A3D0-D25CB932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67735-F13E-4438-9C76-E24D8A909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73750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3F76-F08B-4408-9BE5-F8D29EAC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E90057-453E-4DFD-8DB5-8865BFC793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BE0AC0-6CC2-4DC2-997C-79DBB25E0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02995-1219-49B7-B55D-50ED60DC4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3BC072-11F6-45AE-B054-0BF1DAB4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70720-A68F-4489-846E-02024FBD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5634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71184-E66B-476B-8B62-BF881502F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C93A5-E803-4513-BACB-39B10E0F7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D2FEA-20EF-4EC0-99CC-E5FDD6712F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F65CB-2CB0-401A-9DD5-9599EFCEF7E9}" type="datetimeFigureOut">
              <a:rPr lang="en-IE" smtClean="0"/>
              <a:t>05/11/2021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22039-971A-427B-AE2A-599FAC2CB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8F9A1-3D0D-4AC9-ACC1-666820FED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9993-3B1B-49BF-8D0F-6833A15384D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041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bout - Saolta Arts">
            <a:extLst>
              <a:ext uri="{FF2B5EF4-FFF2-40B4-BE49-F238E27FC236}">
                <a16:creationId xmlns:a16="http://schemas.microsoft.com/office/drawing/2014/main" id="{B5917452-11F5-4E10-A309-C5F2CB5D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707" y="-13038"/>
            <a:ext cx="1168217" cy="7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59312C-299F-4B50-A337-6615A7D1091C}"/>
              </a:ext>
            </a:extLst>
          </p:cNvPr>
          <p:cNvSpPr txBox="1"/>
          <p:nvPr/>
        </p:nvSpPr>
        <p:spPr>
          <a:xfrm>
            <a:off x="-16043" y="18609"/>
            <a:ext cx="5966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EXPLORING FACTORS INFLUENCING PATIENT REPORTED EFFICACY OF EPIDURAL ANALGESIA IN LABOUR.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D98ADC-82E3-487B-8BE3-7DEFBB9323AE}"/>
                  </a:ext>
                </a:extLst>
              </p:cNvPr>
              <p:cNvSpPr/>
              <p:nvPr/>
            </p:nvSpPr>
            <p:spPr>
              <a:xfrm>
                <a:off x="-16044" y="601946"/>
                <a:ext cx="6822229" cy="979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E" sz="1400" b="1" dirty="0"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Background</a:t>
                </a:r>
                <a:endParaRPr lang="en-IE" sz="14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200" dirty="0"/>
                  <a:t>Providing effective analgesia during labour is paramount for the provision of safe obstetric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1200" dirty="0"/>
                          <m:t>care</m:t>
                        </m:r>
                      </m:e>
                      <m:sup>
                        <m:r>
                          <a:rPr lang="en-IE" sz="12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1200" dirty="0"/>
                  <a:t>. We aimed to examine factors influencing efficacy and satisfaction of epidural analgesia and evaluate the safety of epidural services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6D98ADC-82E3-487B-8BE3-7DEFBB932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044" y="601946"/>
                <a:ext cx="6822229" cy="979435"/>
              </a:xfrm>
              <a:prstGeom prst="rect">
                <a:avLst/>
              </a:prstGeom>
              <a:blipFill>
                <a:blip r:embed="rId7"/>
                <a:stretch>
                  <a:fillRect l="-268" t="-625" r="-357" b="-50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A5826565-94BE-4C42-A6B8-68A325888B73}"/>
              </a:ext>
            </a:extLst>
          </p:cNvPr>
          <p:cNvSpPr/>
          <p:nvPr/>
        </p:nvSpPr>
        <p:spPr>
          <a:xfrm>
            <a:off x="-18005" y="1573518"/>
            <a:ext cx="2753678" cy="239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E" sz="1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dirty="0"/>
              <a:t>We conducted a cross sectional convenience study of obstetric patients post epidural insertion in Galway (UHG) and Mayo (MUH) University Hospitals from August- December 2020. Patient characteristics (Age, BMI, Cervical Dilation, Parity), pain score at 45 minutes, and patient satisfaction at follow up were recorded. Ethics was approved locally. </a:t>
            </a:r>
            <a:endParaRPr lang="en-IE" sz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D244E-40D6-4CD4-8594-BD0017639C52}"/>
              </a:ext>
            </a:extLst>
          </p:cNvPr>
          <p:cNvSpPr/>
          <p:nvPr/>
        </p:nvSpPr>
        <p:spPr>
          <a:xfrm>
            <a:off x="5480086" y="28559"/>
            <a:ext cx="5454213" cy="620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900" b="1" dirty="0">
                <a:cs typeface="Times New Roman" panose="02020603050405020304" pitchFamily="18" charset="0"/>
              </a:rPr>
              <a:t>Tom Wall1,2,3, Rachel O’Neill1,3, Sally-Ann Sheehy2, Michelle Duggan1,2, Joseph Costello2</a:t>
            </a:r>
            <a:endParaRPr lang="en-IE" sz="900" b="1" dirty="0"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IE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1/ School of Medicine, National University of Ireland, Galway, 2/ Dept of Anaesthesia, Mayo University Hospital. </a:t>
            </a:r>
            <a:r>
              <a:rPr lang="en-IE" sz="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3/ Dept Of Anaesthesia</a:t>
            </a:r>
            <a:r>
              <a:rPr lang="en-IE" sz="900" b="1" dirty="0">
                <a:ea typeface="Calibri" panose="020F0502020204030204" pitchFamily="34" charset="0"/>
                <a:cs typeface="Times New Roman" panose="02020603050405020304" pitchFamily="18" charset="0"/>
              </a:rPr>
              <a:t>, Galway University Hospital. </a:t>
            </a:r>
            <a:endParaRPr lang="en-IE" sz="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57B608-54BC-422C-A386-916BA1238806}"/>
              </a:ext>
            </a:extLst>
          </p:cNvPr>
          <p:cNvSpPr/>
          <p:nvPr/>
        </p:nvSpPr>
        <p:spPr>
          <a:xfrm>
            <a:off x="5480086" y="3968864"/>
            <a:ext cx="26532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latin typeface="+mj-lt"/>
                <a:cs typeface="Times New Roman" panose="02020603050405020304" pitchFamily="18" charset="0"/>
              </a:rPr>
              <a:t>Results </a:t>
            </a:r>
          </a:p>
          <a:p>
            <a:endParaRPr lang="en-GB" sz="1400" b="1" dirty="0">
              <a:latin typeface="+mj-lt"/>
              <a:cs typeface="Times New Roman" panose="02020603050405020304" pitchFamily="18" charset="0"/>
            </a:endParaRPr>
          </a:p>
          <a:p>
            <a:r>
              <a:rPr lang="en-GB" sz="1200" dirty="0"/>
              <a:t>200 obstetric patients were recruited in equal numbers from MUH and UHG with a median (IQR) age of 33 (30-36) and a median (IQR) BMI of 25 (23-29). </a:t>
            </a:r>
          </a:p>
          <a:p>
            <a:endParaRPr lang="en-GB" sz="1200" dirty="0"/>
          </a:p>
          <a:p>
            <a:r>
              <a:rPr lang="en-GB" sz="1200" dirty="0"/>
              <a:t>Patients reported a median (IQR) 45-minute pain score of 2 (1-3). </a:t>
            </a:r>
          </a:p>
          <a:p>
            <a:endParaRPr lang="en-GB" sz="1200" dirty="0"/>
          </a:p>
          <a:p>
            <a:r>
              <a:rPr lang="en-GB" sz="1200" dirty="0"/>
              <a:t>125 (62.2%) patients reported ‘very-satisfied’ (5) and 38 (18.9%) reported ‘satisfied’(4) on a Likert 1-5 point scale.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A40C09-ACDE-4A9C-B6CF-E1E6995FDDCE}"/>
              </a:ext>
            </a:extLst>
          </p:cNvPr>
          <p:cNvSpPr txBox="1"/>
          <p:nvPr/>
        </p:nvSpPr>
        <p:spPr>
          <a:xfrm>
            <a:off x="-18005" y="6313898"/>
            <a:ext cx="8151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>
                <a:latin typeface="+mj-lt"/>
                <a:cs typeface="Times New Roman" panose="02020603050405020304" pitchFamily="18" charset="0"/>
              </a:rPr>
              <a:t>References</a:t>
            </a:r>
          </a:p>
          <a:p>
            <a:r>
              <a:rPr lang="en-GB" sz="900" dirty="0">
                <a:latin typeface="+mj-lt"/>
                <a:cs typeface="Times New Roman" panose="02020603050405020304" pitchFamily="18" charset="0"/>
              </a:rPr>
              <a:t>1/ Royal College of Anaesthetists. Guidelines for the Provision of Anaesthetic Services Chapter 9: Guidelines for the Provision of Anaesthesia Services for an Obstetric Population. London: </a:t>
            </a:r>
            <a:r>
              <a:rPr lang="en-GB" sz="900" dirty="0" err="1">
                <a:latin typeface="+mj-lt"/>
                <a:cs typeface="Times New Roman" panose="02020603050405020304" pitchFamily="18" charset="0"/>
              </a:rPr>
              <a:t>RCoA</a:t>
            </a:r>
            <a:r>
              <a:rPr lang="en-GB" sz="900" dirty="0">
                <a:latin typeface="+mj-lt"/>
                <a:cs typeface="Times New Roman" panose="02020603050405020304" pitchFamily="18" charset="0"/>
              </a:rPr>
              <a:t>; 2019 (https://www.rcoa.ac.uk/gpas/chapter-9).</a:t>
            </a:r>
            <a:endParaRPr lang="en-IE" sz="900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FA18A1C0-A76C-470F-AA64-0BE403E2E4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379162"/>
              </p:ext>
            </p:extLst>
          </p:nvPr>
        </p:nvGraphicFramePr>
        <p:xfrm>
          <a:off x="2748974" y="1516614"/>
          <a:ext cx="3821838" cy="233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9E473B8-9555-40AF-90A2-255DA1D44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884570"/>
              </p:ext>
            </p:extLst>
          </p:nvPr>
        </p:nvGraphicFramePr>
        <p:xfrm>
          <a:off x="8827980" y="734210"/>
          <a:ext cx="3343944" cy="3829611"/>
        </p:xfrm>
        <a:graphic>
          <a:graphicData uri="http://schemas.openxmlformats.org/drawingml/2006/table">
            <a:tbl>
              <a:tblPr/>
              <a:tblGrid>
                <a:gridCol w="1901624">
                  <a:extLst>
                    <a:ext uri="{9D8B030D-6E8A-4147-A177-3AD203B41FA5}">
                      <a16:colId xmlns:a16="http://schemas.microsoft.com/office/drawing/2014/main" val="3336881519"/>
                    </a:ext>
                  </a:extLst>
                </a:gridCol>
                <a:gridCol w="670862">
                  <a:extLst>
                    <a:ext uri="{9D8B030D-6E8A-4147-A177-3AD203B41FA5}">
                      <a16:colId xmlns:a16="http://schemas.microsoft.com/office/drawing/2014/main" val="1216114618"/>
                    </a:ext>
                  </a:extLst>
                </a:gridCol>
                <a:gridCol w="771458">
                  <a:extLst>
                    <a:ext uri="{9D8B030D-6E8A-4147-A177-3AD203B41FA5}">
                      <a16:colId xmlns:a16="http://schemas.microsoft.com/office/drawing/2014/main" val="2548034798"/>
                    </a:ext>
                  </a:extLst>
                </a:gridCol>
              </a:tblGrid>
              <a:tr h="626594">
                <a:tc>
                  <a:txBody>
                    <a:bodyPr/>
                    <a:lstStyle/>
                    <a:p>
                      <a:pPr algn="l" fontAlgn="auto"/>
                      <a:r>
                        <a:rPr lang="en-IE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Our Study​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1" i="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Best Practice RCOA​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2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333455"/>
                  </a:ext>
                </a:extLst>
              </a:tr>
              <a:tr h="62659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Fulfilled the Criteria for Successful Analgesia​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76.5% (N=153) </a:t>
                      </a:r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≥ 85%​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25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913796"/>
                  </a:ext>
                </a:extLst>
              </a:tr>
              <a:tr h="626594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Indicated being satisfied/ or very satisfied at the follow- up.​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92.6% (N=176)​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≥ 98%​</a:t>
                      </a:r>
                    </a:p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04905"/>
                  </a:ext>
                </a:extLst>
              </a:tr>
              <a:tr h="336373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Recorded a pain score of:​</a:t>
                      </a:r>
                    </a:p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 or less at  45 minutes​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84.5% (N=169)​</a:t>
                      </a:r>
                    </a:p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≥ 88%​</a:t>
                      </a:r>
                    </a:p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576874"/>
                  </a:ext>
                </a:extLst>
              </a:tr>
              <a:tr h="442479"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Recorded a pain score of ≥9/10 at 45 minutes​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3% (N=6) 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462119"/>
                  </a:ext>
                </a:extLst>
              </a:tr>
              <a:tr h="442479">
                <a:tc>
                  <a:txBody>
                    <a:bodyPr/>
                    <a:lstStyle/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Required re-siting 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3% (N=6)​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≤15%​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99832"/>
                  </a:ext>
                </a:extLst>
              </a:tr>
              <a:tr h="442479">
                <a:tc>
                  <a:txBody>
                    <a:bodyPr/>
                    <a:lstStyle/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Evidence of Dural puncture​</a:t>
                      </a:r>
                    </a:p>
                    <a:p>
                      <a:pPr algn="l" fontAlgn="base"/>
                      <a:endParaRPr lang="en-IE" sz="1200" b="0" i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0.5%</a:t>
                      </a:r>
                    </a:p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(N=1)​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IE" sz="1200" b="0" i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&lt;1%​</a:t>
                      </a:r>
                    </a:p>
                  </a:txBody>
                  <a:tcPr marL="73751" marR="73751" marT="36876" marB="368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59303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EEC0E444-53A3-4F5E-8D9A-BBCD3BFB8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1024" y="1326248"/>
            <a:ext cx="115146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7A77440D-1C8A-46A2-ADE3-3136002D70DA}"/>
              </a:ext>
            </a:extLst>
          </p:cNvPr>
          <p:cNvSpPr/>
          <p:nvPr/>
        </p:nvSpPr>
        <p:spPr>
          <a:xfrm>
            <a:off x="6708326" y="834711"/>
            <a:ext cx="2119652" cy="198773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b="1" dirty="0"/>
              <a:t>1. 45-minute pain score &lt;/=3​</a:t>
            </a:r>
          </a:p>
          <a:p>
            <a:r>
              <a:rPr lang="en-GB" sz="800" b="1" dirty="0"/>
              <a:t>2. No evidence of accidental Dural puncture (ADP)​</a:t>
            </a:r>
          </a:p>
          <a:p>
            <a:r>
              <a:rPr lang="en-GB" sz="800" b="1" dirty="0"/>
              <a:t>3. No need for re-siting ​</a:t>
            </a:r>
          </a:p>
          <a:p>
            <a:r>
              <a:rPr lang="en-GB" sz="800" b="1" dirty="0"/>
              <a:t>4. A post satisfaction rating of satisfied/very satisfied</a:t>
            </a:r>
            <a:endParaRPr lang="en-IE" sz="800" b="1" dirty="0"/>
          </a:p>
        </p:txBody>
      </p:sp>
      <p:pic>
        <p:nvPicPr>
          <p:cNvPr id="1026" name="Picture 2" descr="Royal College of Anaesthetists - Wikipedia">
            <a:extLst>
              <a:ext uri="{FF2B5EF4-FFF2-40B4-BE49-F238E27FC236}">
                <a16:creationId xmlns:a16="http://schemas.microsoft.com/office/drawing/2014/main" id="{7F62D312-08CA-4A08-B5E3-C0726862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979" y="744706"/>
            <a:ext cx="1895438" cy="6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2EC05B5C-E77A-431B-9E64-69B659CAA4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687389"/>
              </p:ext>
            </p:extLst>
          </p:nvPr>
        </p:nvGraphicFramePr>
        <p:xfrm>
          <a:off x="0" y="4146373"/>
          <a:ext cx="5413340" cy="2142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149">
                  <a:extLst>
                    <a:ext uri="{9D8B030D-6E8A-4147-A177-3AD203B41FA5}">
                      <a16:colId xmlns:a16="http://schemas.microsoft.com/office/drawing/2014/main" val="2451719267"/>
                    </a:ext>
                  </a:extLst>
                </a:gridCol>
                <a:gridCol w="1357163">
                  <a:extLst>
                    <a:ext uri="{9D8B030D-6E8A-4147-A177-3AD203B41FA5}">
                      <a16:colId xmlns:a16="http://schemas.microsoft.com/office/drawing/2014/main" val="234815318"/>
                    </a:ext>
                  </a:extLst>
                </a:gridCol>
                <a:gridCol w="1035955">
                  <a:extLst>
                    <a:ext uri="{9D8B030D-6E8A-4147-A177-3AD203B41FA5}">
                      <a16:colId xmlns:a16="http://schemas.microsoft.com/office/drawing/2014/main" val="2889365313"/>
                    </a:ext>
                  </a:extLst>
                </a:gridCol>
                <a:gridCol w="896390">
                  <a:extLst>
                    <a:ext uri="{9D8B030D-6E8A-4147-A177-3AD203B41FA5}">
                      <a16:colId xmlns:a16="http://schemas.microsoft.com/office/drawing/2014/main" val="2068436839"/>
                    </a:ext>
                  </a:extLst>
                </a:gridCol>
                <a:gridCol w="1228683">
                  <a:extLst>
                    <a:ext uri="{9D8B030D-6E8A-4147-A177-3AD203B41FA5}">
                      <a16:colId xmlns:a16="http://schemas.microsoft.com/office/drawing/2014/main" val="4217081192"/>
                    </a:ext>
                  </a:extLst>
                </a:gridCol>
              </a:tblGrid>
              <a:tr h="372003"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Variable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Variable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Significance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Interpretation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85793"/>
                  </a:ext>
                </a:extLst>
              </a:tr>
              <a:tr h="672727"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45 min pain score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Level of satisfaction at f/u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Spearman rho = -.552</a:t>
                      </a:r>
                    </a:p>
                    <a:p>
                      <a:endParaRPr lang="en-IE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p =0.001</a:t>
                      </a:r>
                    </a:p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n=188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Moderate negative correlation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725379"/>
                  </a:ext>
                </a:extLst>
              </a:tr>
              <a:tr h="447573"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45 min pain score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BMI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Spearman rho = 0.0092 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p=.264 n=150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Not significant 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309408"/>
                  </a:ext>
                </a:extLst>
              </a:tr>
              <a:tr h="6050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45 min pain score</a:t>
                      </a:r>
                    </a:p>
                    <a:p>
                      <a:endParaRPr lang="en-IE" sz="12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Cervical Dilation at time of epidural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Spearman rho = 0.178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p=.026 n=155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1200" dirty="0">
                          <a:solidFill>
                            <a:schemeClr val="bg1"/>
                          </a:solidFill>
                          <a:latin typeface="+mj-lt"/>
                        </a:rPr>
                        <a:t>Weak positive correlation</a:t>
                      </a:r>
                    </a:p>
                  </a:txBody>
                  <a:tcPr>
                    <a:solidFill>
                      <a:srgbClr val="3838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316160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9A5EED40-B553-4C01-91FB-49EFEDCFB6D3}"/>
              </a:ext>
            </a:extLst>
          </p:cNvPr>
          <p:cNvSpPr/>
          <p:nvPr/>
        </p:nvSpPr>
        <p:spPr>
          <a:xfrm>
            <a:off x="2903467" y="1941477"/>
            <a:ext cx="1330037" cy="1664844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03206B6-2816-4549-BB3C-115EF4AF32FC}"/>
              </a:ext>
            </a:extLst>
          </p:cNvPr>
          <p:cNvCxnSpPr>
            <a:cxnSpLocks/>
          </p:cNvCxnSpPr>
          <p:nvPr/>
        </p:nvCxnSpPr>
        <p:spPr>
          <a:xfrm>
            <a:off x="4359660" y="2745685"/>
            <a:ext cx="4389317" cy="24208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8F06861-A772-4DE7-800B-2113CF8E8912}"/>
              </a:ext>
            </a:extLst>
          </p:cNvPr>
          <p:cNvSpPr txBox="1"/>
          <p:nvPr/>
        </p:nvSpPr>
        <p:spPr>
          <a:xfrm>
            <a:off x="1480774" y="3819024"/>
            <a:ext cx="1142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latin typeface="+mj-lt"/>
                <a:cs typeface="Times New Roman" panose="02020603050405020304" pitchFamily="18" charset="0"/>
              </a:rPr>
              <a:t>Results Table </a:t>
            </a:r>
            <a:r>
              <a:rPr lang="en-GB" sz="1800" b="1" dirty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FABB56-C0D2-4099-8427-F84227741202}"/>
              </a:ext>
            </a:extLst>
          </p:cNvPr>
          <p:cNvSpPr txBox="1"/>
          <p:nvPr/>
        </p:nvSpPr>
        <p:spPr>
          <a:xfrm>
            <a:off x="8164217" y="4580453"/>
            <a:ext cx="4014171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IE" sz="1400" b="1" dirty="0">
                <a:latin typeface="+mj-lt"/>
                <a:cs typeface="Times New Roman" panose="02020603050405020304" pitchFamily="18" charset="0"/>
              </a:rPr>
              <a:t>Conclusions</a:t>
            </a:r>
          </a:p>
          <a:p>
            <a:pPr>
              <a:spcAft>
                <a:spcPts val="800"/>
              </a:spcAft>
            </a:pPr>
            <a:r>
              <a:rPr lang="en-IE" sz="1200" dirty="0"/>
              <a:t>Low pain scores likely drove satisfaction, it is noteworthy that there was only moderate negative correlation between the two. </a:t>
            </a:r>
          </a:p>
          <a:p>
            <a:pPr>
              <a:spcAft>
                <a:spcPts val="800"/>
              </a:spcAft>
            </a:pPr>
            <a:r>
              <a:rPr lang="en-IE" sz="1200" dirty="0"/>
              <a:t>Exploring additional factors that influence satisfaction with a larger cohort would assist in anticipating what patients are likely to require additional analgesia strategies during labour.  </a:t>
            </a:r>
          </a:p>
          <a:p>
            <a:pPr>
              <a:spcAft>
                <a:spcPts val="800"/>
              </a:spcAft>
            </a:pPr>
            <a:r>
              <a:rPr lang="en-IE" sz="1200" dirty="0"/>
              <a:t>Neither site met RCOA best practice guidelines. A service improvement project identifying ways to improve the service, and subsequent re-audit, may be warranted.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7984787-0505-46DD-BC27-1BCF171D3AB1}"/>
              </a:ext>
            </a:extLst>
          </p:cNvPr>
          <p:cNvSpPr/>
          <p:nvPr/>
        </p:nvSpPr>
        <p:spPr>
          <a:xfrm>
            <a:off x="6806186" y="3198064"/>
            <a:ext cx="1895638" cy="66742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9F98AE4-4D97-43A4-99FC-127AA0B65E96}"/>
              </a:ext>
            </a:extLst>
          </p:cNvPr>
          <p:cNvGrpSpPr/>
          <p:nvPr/>
        </p:nvGrpSpPr>
        <p:grpSpPr>
          <a:xfrm>
            <a:off x="6970619" y="3234041"/>
            <a:ext cx="636434" cy="636431"/>
            <a:chOff x="6841597" y="3792531"/>
            <a:chExt cx="636434" cy="636431"/>
          </a:xfrm>
        </p:grpSpPr>
        <p:pic>
          <p:nvPicPr>
            <p:cNvPr id="33" name="Recording">
              <a:hlinkClick r:id="" action="ppaction://media"/>
              <a:extLst>
                <a:ext uri="{FF2B5EF4-FFF2-40B4-BE49-F238E27FC236}">
                  <a16:creationId xmlns:a16="http://schemas.microsoft.com/office/drawing/2014/main" id="{DCE0AB8D-C11F-4EF5-85BA-B4CE245EA44A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0"/>
            <a:stretch>
              <a:fillRect/>
            </a:stretch>
          </p:blipFill>
          <p:spPr>
            <a:xfrm>
              <a:off x="6841597" y="3792531"/>
              <a:ext cx="636434" cy="63643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FC3286-82F4-41FD-90C4-9CAF5F80CE5F}"/>
                </a:ext>
              </a:extLst>
            </p:cNvPr>
            <p:cNvSpPr txBox="1"/>
            <p:nvPr/>
          </p:nvSpPr>
          <p:spPr>
            <a:xfrm>
              <a:off x="6912119" y="3895903"/>
              <a:ext cx="178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ECF2DB0-2E14-472D-AB71-2D17D7DD5664}"/>
              </a:ext>
            </a:extLst>
          </p:cNvPr>
          <p:cNvGrpSpPr/>
          <p:nvPr/>
        </p:nvGrpSpPr>
        <p:grpSpPr>
          <a:xfrm>
            <a:off x="7978007" y="3244263"/>
            <a:ext cx="636434" cy="636434"/>
            <a:chOff x="7684479" y="3792050"/>
            <a:chExt cx="636434" cy="636434"/>
          </a:xfrm>
        </p:grpSpPr>
        <p:pic>
          <p:nvPicPr>
            <p:cNvPr id="35" name="Recording (2)">
              <a:hlinkClick r:id="" action="ppaction://media"/>
              <a:extLst>
                <a:ext uri="{FF2B5EF4-FFF2-40B4-BE49-F238E27FC236}">
                  <a16:creationId xmlns:a16="http://schemas.microsoft.com/office/drawing/2014/main" id="{9DAC51B7-6FAB-4080-8031-CEC8C8D45E4A}"/>
                </a:ext>
              </a:extLst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0"/>
            <a:stretch>
              <a:fillRect/>
            </a:stretch>
          </p:blipFill>
          <p:spPr>
            <a:xfrm>
              <a:off x="7684479" y="3792050"/>
              <a:ext cx="636434" cy="63643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A34E706-8F6B-4A86-B4FC-8D6D3F0CECCB}"/>
                </a:ext>
              </a:extLst>
            </p:cNvPr>
            <p:cNvSpPr txBox="1"/>
            <p:nvPr/>
          </p:nvSpPr>
          <p:spPr>
            <a:xfrm>
              <a:off x="7771726" y="3895903"/>
              <a:ext cx="1787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/>
                <a:t>2</a:t>
              </a:r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37F6C1EE-CD43-4E2E-B9DD-A189DBAB32E8}"/>
              </a:ext>
            </a:extLst>
          </p:cNvPr>
          <p:cNvSpPr/>
          <p:nvPr/>
        </p:nvSpPr>
        <p:spPr>
          <a:xfrm>
            <a:off x="8200093" y="6233819"/>
            <a:ext cx="3896239" cy="5791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986854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DBECF0D52AD4FA90B5D4A1F8E5B02" ma:contentTypeVersion="8" ma:contentTypeDescription="Create a new document." ma:contentTypeScope="" ma:versionID="0d3f21d6748f42500b66bf9075b74c34">
  <xsd:schema xmlns:xsd="http://www.w3.org/2001/XMLSchema" xmlns:xs="http://www.w3.org/2001/XMLSchema" xmlns:p="http://schemas.microsoft.com/office/2006/metadata/properties" xmlns:ns2="9830c3c7-073e-490c-8212-73d5474e6843" xmlns:ns3="724132dd-52a8-4c46-a503-73ce6320dcd1" targetNamespace="http://schemas.microsoft.com/office/2006/metadata/properties" ma:root="true" ma:fieldsID="f02a4766b77003d5efefeb63dd58199f" ns2:_="" ns3:_="">
    <xsd:import namespace="9830c3c7-073e-490c-8212-73d5474e6843"/>
    <xsd:import namespace="724132dd-52a8-4c46-a503-73ce6320dc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0c3c7-073e-490c-8212-73d5474e68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132dd-52a8-4c46-a503-73ce6320dcd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7A15B5-0735-4CD7-85A7-556BA7D30847}"/>
</file>

<file path=customXml/itemProps2.xml><?xml version="1.0" encoding="utf-8"?>
<ds:datastoreItem xmlns:ds="http://schemas.openxmlformats.org/officeDocument/2006/customXml" ds:itemID="{CD7ED6BF-6639-4E88-AD76-10C7741700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3C307A-D496-432C-B4B0-F6007F10F5E1}">
  <ds:schemaRefs>
    <ds:schemaRef ds:uri="http://schemas.microsoft.com/office/2006/metadata/properties"/>
    <ds:schemaRef ds:uri="c990ec02-5ad4-427d-843f-a95310fd6ca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ca80354-e419-4e1a-b258-3274a8eaabb3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598</Words>
  <Application>Microsoft Office PowerPoint</Application>
  <PresentationFormat>Widescreen</PresentationFormat>
  <Paragraphs>76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wall</dc:creator>
  <cp:lastModifiedBy>Aine Mitchell</cp:lastModifiedBy>
  <cp:revision>14</cp:revision>
  <dcterms:created xsi:type="dcterms:W3CDTF">2020-10-26T21:54:49Z</dcterms:created>
  <dcterms:modified xsi:type="dcterms:W3CDTF">2021-11-05T09:14:20Z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0x0101004EDDBECF0D52AD4FA90B5D4A1F8E5B02</vt:lpwstr>
  </property>
</Properties>
</file>