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Raleway"/>
      <p:regular r:id="rId29"/>
      <p:bold r:id="rId30"/>
      <p:italic r:id="rId31"/>
      <p:boldItalic r:id="rId32"/>
    </p:embeddedFont>
    <p:embeddedFont>
      <p:font typeface="Lat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aleway-italic.fntdata"/><Relationship Id="rId30" Type="http://schemas.openxmlformats.org/officeDocument/2006/relationships/font" Target="fonts/Raleway-bold.fntdata"/><Relationship Id="rId11" Type="http://schemas.openxmlformats.org/officeDocument/2006/relationships/slide" Target="slides/slide6.xml"/><Relationship Id="rId33" Type="http://schemas.openxmlformats.org/officeDocument/2006/relationships/font" Target="fonts/Lato-regular.fntdata"/><Relationship Id="rId10" Type="http://schemas.openxmlformats.org/officeDocument/2006/relationships/slide" Target="slides/slide5.xml"/><Relationship Id="rId32" Type="http://schemas.openxmlformats.org/officeDocument/2006/relationships/font" Target="fonts/Raleway-boldItalic.fntdata"/><Relationship Id="rId13" Type="http://schemas.openxmlformats.org/officeDocument/2006/relationships/slide" Target="slides/slide8.xml"/><Relationship Id="rId35" Type="http://schemas.openxmlformats.org/officeDocument/2006/relationships/font" Target="fonts/Lato-italic.fntdata"/><Relationship Id="rId12" Type="http://schemas.openxmlformats.org/officeDocument/2006/relationships/slide" Target="slides/slide7.xml"/><Relationship Id="rId34" Type="http://schemas.openxmlformats.org/officeDocument/2006/relationships/font" Target="fonts/Lato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Lato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88dd09abb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888dd09abb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5d12a236f_3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75d12a236f_3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One theme in which our institution </a:t>
            </a:r>
            <a:r>
              <a:rPr lang="en-GB"/>
              <a:t>outperformed the comparison studies, was teamwork climate.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We hypothesise that this is due to a culture of quarterly simulation, usng PROMPT framework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involves all stakeholders similating obstetric emergencies in a safe environment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Debrief allows learning.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Improved outcomes have been shown in the literature.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PROMPT: PRactical Obstetric MultiProfessional Training (Course in a box)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Maternal collapse, seizures in pregnancy, PPH and sepsis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Representatives from clinical disciplines: Obs/Gynae, Anaesthesiology, Nursing/Midwifery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Siasskos -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862c099ce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862c099ce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MDT clinical simulations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Soft strategies unique to our institution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</a:pPr>
            <a:r>
              <a:rPr lang="en-GB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Size of institution</a:t>
            </a: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</a:pPr>
            <a:r>
              <a:rPr lang="en-GB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Multidisciplinary doctors residence</a:t>
            </a: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</a:pPr>
            <a:r>
              <a:rPr lang="en-GB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Social outings</a:t>
            </a: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</a:pPr>
            <a:r>
              <a:rPr lang="en-GB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Established culture</a:t>
            </a: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latin typeface="Calibri"/>
                <a:ea typeface="Calibri"/>
                <a:cs typeface="Calibri"/>
                <a:sym typeface="Calibri"/>
              </a:rPr>
              <a:t>Relihan  (AMAU)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latin typeface="Calibri"/>
                <a:ea typeface="Calibri"/>
                <a:cs typeface="Calibri"/>
                <a:sym typeface="Calibri"/>
              </a:rPr>
              <a:t>Makary (american institution)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862c099cee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862c099cee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Arguably, This could be attributed to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862c099cee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862c099cee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86387adf3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86387adf3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75d12a236f_3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75d12a236f_3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f88252dc4_0_6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f88252dc4_0_6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86387adf3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86387adf3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Griffiths - cross sectional national NHS study- UK WIDE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888dd09abb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888dd09abb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Poor staffing has been identified as a key contributor to each of these critical incidents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f88252dc4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f88252dc4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f88252dc4_0_1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f88252dc4_0_1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It is possible to demonstrate the culture of an institution quantitatively. Patient safety culture is an overlooked method of improving outcomes for patient and it is possible to improve it in a targeted manner.</a:t>
            </a: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Particularly relevent to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75d12a236f_3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75d12a236f_3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f88252dc4_0_15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f88252dc4_0_1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75d12a236f_3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75d12a236f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5d12a236f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5d12a236f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unique multidisciplinary setting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Changing hierarchies, agendas and stake holders every shift.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Both anaesthesia and obstetrics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88dd09abb_2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88dd09abb_2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5d12a236f_1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5d12a236f_1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f88252dc4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f88252dc4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Questionnaire can be grouped under the following themes,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described by Vincent and Colleagues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as organisational factors that influence clinical practice,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f88252dc4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f88252dc4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f88252dc4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f88252dc4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f88252dc4_0_6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f88252dc4_0_6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Relationship Id="rId6" Type="http://schemas.openxmlformats.org/officeDocument/2006/relationships/slide" Target="/ppt/slides/slide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Relationship Id="rId6" Type="http://schemas.openxmlformats.org/officeDocument/2006/relationships/slide" Target="/ppt/slides/slide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29987889_edited.jpg" id="10" name="Google Shape;10;p2"/>
          <p:cNvPicPr preferRelativeResize="0"/>
          <p:nvPr/>
        </p:nvPicPr>
        <p:blipFill rotWithShape="1">
          <a:blip r:embed="rId2">
            <a:alphaModFix/>
          </a:blip>
          <a:srcRect b="23591" l="0" r="0" t="21799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" name="Google Shape;15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" name="Google Shape;18;p2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Confidential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" name="Google Shape;19;p2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Customized for </a:t>
            </a:r>
            <a:r>
              <a:rPr b="1" lang="en-GB" sz="600">
                <a:latin typeface="Raleway"/>
                <a:ea typeface="Raleway"/>
                <a:cs typeface="Raleway"/>
                <a:sym typeface="Raleway"/>
              </a:rPr>
              <a:t>Lorem Ipsum LLC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Google Shape;20;p2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11" name="Google Shape;111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" name="Google Shape;113;p11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" name="Google Shape;114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5" name="Google Shape;115;p11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6" name="Google Shape;116;p11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7" name="Google Shape;117;p11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8" name="Google Shape;118;p11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1" name="Google Shape;121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2" name="Google Shape;122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4" name="Google Shape;124;p1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5" name="Google Shape;125;p12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6" name="Google Shape;126;p1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8" name="Google Shape;128;p12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9" name="Google Shape;129;p12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0" name="Google Shape;130;p12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1" name="Google Shape;131;p12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34" name="Google Shape;134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5" name="Google Shape;135;p13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6" name="Google Shape;136;p13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7" name="Google Shape;137;p13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8" name="Google Shape;138;p13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41" name="Google Shape;141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3" name="Google Shape;143;p14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5" name="Google Shape;145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6" name="Google Shape;146;p14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7" name="Google Shape;147;p14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8" name="Google Shape;148;p14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9" name="Google Shape;149;p14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2" name="Google Shape;152;p15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3" name="Google Shape;153;p15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4" name="Google Shape;154;p15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5" name="Google Shape;155;p15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OC">
  <p:cSld name="SECTION_HEADER_1">
    <p:bg>
      <p:bgPr>
        <a:solidFill>
          <a:schemeClr val="dk1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 txBox="1"/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8" name="Google Shape;158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9" name="Google Shape;159;p16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Confidential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0" name="Google Shape;160;p16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Customized for </a:t>
            </a:r>
            <a:r>
              <a:rPr b="1"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Lorem Ipsum LLC</a:t>
            </a:r>
            <a:endParaRPr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1" name="Google Shape;161;p16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_alt1">
  <p:cSld name="SECTION_HEADER_2">
    <p:bg>
      <p:bgPr>
        <a:solidFill>
          <a:srgbClr val="434343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64" name="Google Shape;164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6" name="Google Shape;166;p17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7" name="Google Shape;167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8" name="Google Shape;168;p17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9" name="Google Shape;169;p17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0" name="Google Shape;170;p17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1" name="Google Shape;171;p17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_alt1">
  <p:cSld name="TITLE_1">
    <p:bg>
      <p:bgPr>
        <a:solidFill>
          <a:schemeClr val="lt2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29987889_edited.jpg" id="22" name="Google Shape;22;p3"/>
          <p:cNvPicPr preferRelativeResize="0"/>
          <p:nvPr/>
        </p:nvPicPr>
        <p:blipFill rotWithShape="1">
          <a:blip r:embed="rId2">
            <a:alphaModFix/>
          </a:blip>
          <a:srcRect b="23591" l="0" r="0" t="21799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5" name="Google Shape;25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" name="Google Shape;27;p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8" name="Google Shape;28;p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9" name="Google Shape;29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3">
            <a:hlinkClick action="ppaction://hlinksldjump" r:id="rId3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" name="Google Shape;31;p3">
            <a:hlinkClick action="ppaction://hlinksldjump" r:id="rId4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" name="Google Shape;32;p3">
            <a:hlinkClick action="ppaction://hlinksldjump" r:id="rId5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" name="Google Shape;33;p3">
            <a:hlinkClick action="ppaction://hlinksldjump" r:id="rId6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6" name="Google Shape;3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" name="Google Shape;38;p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" name="Google Shape;40;p4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4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" name="Google Shape;42;p4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" name="Google Shape;43;p4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7" name="Google Shape;47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" name="Google Shape;49;p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" name="Google Shape;50;p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" name="Google Shape;51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" name="Google Shape;52;p5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3" name="Google Shape;53;p5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" name="Google Shape;54;p5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" name="Google Shape;55;p5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ody only">
  <p:cSld name="TITLE_AND_BODY_1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" name="Google Shape;59;p6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0" name="Google Shape;60;p6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" name="Google Shape;61;p6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" name="Google Shape;62;p6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" name="Google Shape;63;p6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_alt2">
  <p:cSld name="TITLE_AND_BODY_1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31891705.jpg" id="65" name="Google Shape;65;p7"/>
          <p:cNvPicPr preferRelativeResize="0"/>
          <p:nvPr/>
        </p:nvPicPr>
        <p:blipFill rotWithShape="1">
          <a:blip r:embed="rId2">
            <a:alphaModFix/>
          </a:blip>
          <a:srcRect b="11971" l="0" r="0" t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" name="Google Shape;68;p7">
            <a:hlinkClick action="ppaction://hlinksldjump" r:id="rId3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9" name="Google Shape;69;p7">
            <a:hlinkClick action="ppaction://hlinksldjump" r:id="rId4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" name="Google Shape;70;p7">
            <a:hlinkClick action="ppaction://hlinksldjump" r:id="rId5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" name="Google Shape;71;p7">
            <a:hlinkClick action="ppaction://hlinksldjump" r:id="rId6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" name="Google Shape;72;p7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6" name="Google Shape;76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" name="Google Shape;78;p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9" name="Google Shape;79;p8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0" name="Google Shape;80;p8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1" name="Google Shape;81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8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3" name="Google Shape;83;p8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" name="Google Shape;84;p8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" name="Google Shape;85;p8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" name="Google Shape;88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9" name="Google Shape;89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" name="Google Shape;91;p9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2" name="Google Shape;92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3" name="Google Shape;93;p9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4" name="Google Shape;94;p9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" name="Google Shape;95;p9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" name="Google Shape;96;p9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9" name="Google Shape;99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0" name="Google Shape;100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" name="Google Shape;102;p10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5" name="Google Shape;105;p10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6" name="Google Shape;106;p10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" name="Google Shape;107;p10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" name="Google Shape;108;p10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8"/>
          <p:cNvSpPr txBox="1"/>
          <p:nvPr>
            <p:ph type="ctrTitle"/>
          </p:nvPr>
        </p:nvSpPr>
        <p:spPr>
          <a:xfrm>
            <a:off x="729450" y="1322450"/>
            <a:ext cx="7609200" cy="16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Patient Safety Culture in the Obstetric Environment</a:t>
            </a:r>
            <a:endParaRPr sz="3000"/>
          </a:p>
        </p:txBody>
      </p:sp>
      <p:sp>
        <p:nvSpPr>
          <p:cNvPr id="177" name="Google Shape;177;p18"/>
          <p:cNvSpPr txBox="1"/>
          <p:nvPr>
            <p:ph idx="1" type="subTitle"/>
          </p:nvPr>
        </p:nvSpPr>
        <p:spPr>
          <a:xfrm>
            <a:off x="729438" y="2635147"/>
            <a:ext cx="48909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/>
              <a:t>Dr Andrew O’Donoghue - Specialist Anaesthesia Trainee 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/>
              <a:t>National Maternity Hospital, Holles Street</a:t>
            </a:r>
            <a:endParaRPr b="1" sz="1400"/>
          </a:p>
        </p:txBody>
      </p:sp>
      <p:pic>
        <p:nvPicPr>
          <p:cNvPr id="178" name="Google Shape;17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300" y="111850"/>
            <a:ext cx="5860325" cy="30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2175" y="111850"/>
            <a:ext cx="5860325" cy="30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Key Findings</a:t>
            </a:r>
            <a:endParaRPr/>
          </a:p>
        </p:txBody>
      </p:sp>
      <p:sp>
        <p:nvSpPr>
          <p:cNvPr id="252" name="Google Shape;252;p27"/>
          <p:cNvSpPr txBox="1"/>
          <p:nvPr>
            <p:ph idx="1" type="body"/>
          </p:nvPr>
        </p:nvSpPr>
        <p:spPr>
          <a:xfrm>
            <a:off x="952925" y="2451375"/>
            <a:ext cx="3300900" cy="19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/>
              <a:t>Positives</a:t>
            </a:r>
            <a:endParaRPr b="1" sz="1700"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Teamwork Climate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Perceptions of Management</a:t>
            </a:r>
            <a:endParaRPr/>
          </a:p>
        </p:txBody>
      </p:sp>
      <p:sp>
        <p:nvSpPr>
          <p:cNvPr id="253" name="Google Shape;253;p27"/>
          <p:cNvSpPr txBox="1"/>
          <p:nvPr>
            <p:ph idx="1" type="body"/>
          </p:nvPr>
        </p:nvSpPr>
        <p:spPr>
          <a:xfrm>
            <a:off x="4999350" y="2451375"/>
            <a:ext cx="3300900" cy="19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/>
              <a:t>Opportunities</a:t>
            </a:r>
            <a:r>
              <a:rPr b="1" lang="en-GB" sz="1700"/>
              <a:t> for Improvement</a:t>
            </a:r>
            <a:endParaRPr b="1" sz="1700"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Stress Recognition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Working Conditions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8"/>
          <p:cNvSpPr txBox="1"/>
          <p:nvPr>
            <p:ph type="title"/>
          </p:nvPr>
        </p:nvSpPr>
        <p:spPr>
          <a:xfrm>
            <a:off x="730000" y="1318650"/>
            <a:ext cx="3300900" cy="9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Teamwork Climate</a:t>
            </a:r>
            <a:endParaRPr/>
          </a:p>
        </p:txBody>
      </p:sp>
      <p:pic>
        <p:nvPicPr>
          <p:cNvPr id="259" name="Google Shape;25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2175" y="1481375"/>
            <a:ext cx="4808300" cy="2890308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8"/>
          <p:cNvSpPr txBox="1"/>
          <p:nvPr/>
        </p:nvSpPr>
        <p:spPr>
          <a:xfrm>
            <a:off x="828400" y="1915675"/>
            <a:ext cx="2692200" cy="14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Quarterly 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PROMPT simulations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PRactical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Obstetric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MultiProfessional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Training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1" name="Google Shape;261;p28"/>
          <p:cNvSpPr txBox="1"/>
          <p:nvPr/>
        </p:nvSpPr>
        <p:spPr>
          <a:xfrm>
            <a:off x="828400" y="3448325"/>
            <a:ext cx="2692200" cy="14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Simulations shown to improve </a:t>
            </a:r>
            <a:r>
              <a:rPr baseline="30000" lang="en-GB">
                <a:latin typeface="Lato"/>
                <a:ea typeface="Lato"/>
                <a:cs typeface="Lato"/>
                <a:sym typeface="Lato"/>
              </a:rPr>
              <a:t>3</a:t>
            </a:r>
            <a:endParaRPr baseline="30000"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Teamwork Climate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Communication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Clinical outcomes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9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Teamwork Climate</a:t>
            </a:r>
            <a:endParaRPr/>
          </a:p>
        </p:txBody>
      </p:sp>
      <p:sp>
        <p:nvSpPr>
          <p:cNvPr id="267" name="Google Shape;267;p29"/>
          <p:cNvSpPr txBox="1"/>
          <p:nvPr>
            <p:ph idx="1" type="body"/>
          </p:nvPr>
        </p:nvSpPr>
        <p:spPr>
          <a:xfrm>
            <a:off x="374150" y="2017025"/>
            <a:ext cx="3300900" cy="63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-GB">
                <a:solidFill>
                  <a:srgbClr val="000000"/>
                </a:solidFill>
              </a:rPr>
              <a:t>Reciprocity not reflected in the literature</a:t>
            </a:r>
            <a:r>
              <a:rPr baseline="30000" lang="en-GB">
                <a:solidFill>
                  <a:srgbClr val="000000"/>
                </a:solidFill>
              </a:rPr>
              <a:t>4,5</a:t>
            </a:r>
            <a:endParaRPr/>
          </a:p>
        </p:txBody>
      </p:sp>
      <p:pic>
        <p:nvPicPr>
          <p:cNvPr id="268" name="Google Shape;2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3075" y="1462300"/>
            <a:ext cx="4808300" cy="2916946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9"/>
          <p:cNvSpPr txBox="1"/>
          <p:nvPr/>
        </p:nvSpPr>
        <p:spPr>
          <a:xfrm>
            <a:off x="6515700" y="4287900"/>
            <a:ext cx="21378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% agreeing with statement</a:t>
            </a:r>
            <a:endParaRPr sz="11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29"/>
          <p:cNvSpPr txBox="1"/>
          <p:nvPr/>
        </p:nvSpPr>
        <p:spPr>
          <a:xfrm>
            <a:off x="3418650" y="4808675"/>
            <a:ext cx="5070300" cy="1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71" name="Google Shape;271;p29"/>
          <p:cNvSpPr txBox="1"/>
          <p:nvPr>
            <p:ph idx="1" type="body"/>
          </p:nvPr>
        </p:nvSpPr>
        <p:spPr>
          <a:xfrm>
            <a:off x="374150" y="2827175"/>
            <a:ext cx="3300900" cy="63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MDT clinical simulations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Soft strategies unique to our institution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Size of institution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Multidisciplinary doctors residence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Social outings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Established culture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0"/>
          <p:cNvSpPr txBox="1"/>
          <p:nvPr>
            <p:ph type="title"/>
          </p:nvPr>
        </p:nvSpPr>
        <p:spPr>
          <a:xfrm>
            <a:off x="730000" y="1318650"/>
            <a:ext cx="3300900" cy="9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Perceptions of Management</a:t>
            </a:r>
            <a:endParaRPr/>
          </a:p>
        </p:txBody>
      </p:sp>
      <p:sp>
        <p:nvSpPr>
          <p:cNvPr id="277" name="Google Shape;277;p30"/>
          <p:cNvSpPr txBox="1"/>
          <p:nvPr/>
        </p:nvSpPr>
        <p:spPr>
          <a:xfrm>
            <a:off x="827575" y="2367475"/>
            <a:ext cx="2692200" cy="20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“Mastership” model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Developed in Dublin in 1745 upon establishment of Rotunda by Bartholomew Mosse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Clinical management by practicing consultant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8" name="Google Shape;278;p30"/>
          <p:cNvSpPr txBox="1"/>
          <p:nvPr/>
        </p:nvSpPr>
        <p:spPr>
          <a:xfrm>
            <a:off x="3208525" y="4609175"/>
            <a:ext cx="5793600" cy="4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00"/>
          </a:p>
        </p:txBody>
      </p:sp>
      <p:pic>
        <p:nvPicPr>
          <p:cNvPr id="279" name="Google Shape;27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3825" y="1415700"/>
            <a:ext cx="4808300" cy="2890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1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Perceptions of Management</a:t>
            </a:r>
            <a:endParaRPr/>
          </a:p>
        </p:txBody>
      </p:sp>
      <p:sp>
        <p:nvSpPr>
          <p:cNvPr id="285" name="Google Shape;285;p31"/>
          <p:cNvSpPr txBox="1"/>
          <p:nvPr>
            <p:ph idx="1" type="body"/>
          </p:nvPr>
        </p:nvSpPr>
        <p:spPr>
          <a:xfrm>
            <a:off x="730000" y="2525900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86" name="Google Shape;2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3300" y="1385725"/>
            <a:ext cx="4808300" cy="2890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3063" y="843800"/>
            <a:ext cx="3377876" cy="4153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3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“Fatigue impairs my performance” Agree or Disagree...</a:t>
            </a:r>
            <a:endParaRPr/>
          </a:p>
        </p:txBody>
      </p:sp>
      <p:sp>
        <p:nvSpPr>
          <p:cNvPr id="297" name="Google Shape;297;p33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Female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Obs/Gynae NCHD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Neonate NCHD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HCAs and Porters</a:t>
            </a:r>
            <a:endParaRPr/>
          </a:p>
        </p:txBody>
      </p:sp>
      <p:pic>
        <p:nvPicPr>
          <p:cNvPr id="298" name="Google Shape;29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0900" y="1318650"/>
            <a:ext cx="5008151" cy="31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3"/>
          <p:cNvSpPr txBox="1"/>
          <p:nvPr/>
        </p:nvSpPr>
        <p:spPr>
          <a:xfrm>
            <a:off x="6717800" y="4728600"/>
            <a:ext cx="5499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(%)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4"/>
          <p:cNvSpPr txBox="1"/>
          <p:nvPr>
            <p:ph type="title"/>
          </p:nvPr>
        </p:nvSpPr>
        <p:spPr>
          <a:xfrm>
            <a:off x="730000" y="1318650"/>
            <a:ext cx="27999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Working Conditions</a:t>
            </a:r>
            <a:endParaRPr/>
          </a:p>
        </p:txBody>
      </p:sp>
      <p:pic>
        <p:nvPicPr>
          <p:cNvPr id="305" name="Google Shape;30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4875" y="1318650"/>
            <a:ext cx="5119050" cy="307687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4"/>
          <p:cNvSpPr txBox="1"/>
          <p:nvPr/>
        </p:nvSpPr>
        <p:spPr>
          <a:xfrm>
            <a:off x="6189450" y="4728600"/>
            <a:ext cx="5499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(%)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5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Staffing Levels</a:t>
            </a:r>
            <a:endParaRPr/>
          </a:p>
        </p:txBody>
      </p:sp>
      <p:sp>
        <p:nvSpPr>
          <p:cNvPr id="312" name="Google Shape;312;p35"/>
          <p:cNvSpPr txBox="1"/>
          <p:nvPr>
            <p:ph idx="1" type="body"/>
          </p:nvPr>
        </p:nvSpPr>
        <p:spPr>
          <a:xfrm>
            <a:off x="730000" y="2206150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More negative in NMH than elsewhere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Increase in medical/nursing staff levels ∝ decreased mortality </a:t>
            </a:r>
            <a:r>
              <a:rPr baseline="30000" lang="en-GB"/>
              <a:t>6</a:t>
            </a:r>
            <a:endParaRPr baseline="30000"/>
          </a:p>
        </p:txBody>
      </p:sp>
      <p:pic>
        <p:nvPicPr>
          <p:cNvPr id="313" name="Google Shape;31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0700" y="1318650"/>
            <a:ext cx="4808300" cy="2890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5313" y="2396651"/>
            <a:ext cx="5013125" cy="127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2475" y="3748475"/>
            <a:ext cx="4998801" cy="127112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6"/>
          <p:cNvSpPr txBox="1"/>
          <p:nvPr/>
        </p:nvSpPr>
        <p:spPr>
          <a:xfrm>
            <a:off x="569075" y="2654663"/>
            <a:ext cx="1400700" cy="755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2013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1" name="Google Shape;321;p36"/>
          <p:cNvSpPr txBox="1"/>
          <p:nvPr/>
        </p:nvSpPr>
        <p:spPr>
          <a:xfrm>
            <a:off x="569075" y="4006488"/>
            <a:ext cx="1400700" cy="755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2020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2" name="Google Shape;322;p36"/>
          <p:cNvSpPr txBox="1"/>
          <p:nvPr/>
        </p:nvSpPr>
        <p:spPr>
          <a:xfrm>
            <a:off x="569075" y="1302838"/>
            <a:ext cx="1400700" cy="755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2011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3" name="Google Shape;32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7211" y="1077100"/>
            <a:ext cx="4184878" cy="131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9"/>
          <p:cNvSpPr txBox="1"/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Contents</a:t>
            </a:r>
            <a:endParaRPr/>
          </a:p>
        </p:txBody>
      </p:sp>
      <p:sp>
        <p:nvSpPr>
          <p:cNvPr id="185" name="Google Shape;185;p19"/>
          <p:cNvSpPr txBox="1"/>
          <p:nvPr/>
        </p:nvSpPr>
        <p:spPr>
          <a:xfrm>
            <a:off x="1293877" y="2303225"/>
            <a:ext cx="51276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aleway"/>
              <a:buChar char="●"/>
            </a:pPr>
            <a:r>
              <a:rPr lang="en-GB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Patient Safety Culture and why is it worth exploring?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6" name="Google Shape;186;p19"/>
          <p:cNvSpPr txBox="1"/>
          <p:nvPr/>
        </p:nvSpPr>
        <p:spPr>
          <a:xfrm>
            <a:off x="1293874" y="2704925"/>
            <a:ext cx="48135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aleway"/>
              <a:buChar char="●"/>
            </a:pPr>
            <a:r>
              <a:rPr lang="en-GB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Safety Attitudes Questionnaire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7" name="Google Shape;187;p19"/>
          <p:cNvSpPr txBox="1"/>
          <p:nvPr/>
        </p:nvSpPr>
        <p:spPr>
          <a:xfrm>
            <a:off x="1293872" y="3106625"/>
            <a:ext cx="46458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aleway"/>
              <a:buChar char="●"/>
            </a:pPr>
            <a:r>
              <a:rPr lang="en-GB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What we saw in our unit and how it compares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8" name="Google Shape;188;p19"/>
          <p:cNvSpPr txBox="1"/>
          <p:nvPr/>
        </p:nvSpPr>
        <p:spPr>
          <a:xfrm>
            <a:off x="1293869" y="3508325"/>
            <a:ext cx="42057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aleway"/>
              <a:buChar char="●"/>
            </a:pPr>
            <a:r>
              <a:rPr lang="en-GB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What next?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89" name="Google Shape;18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65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7"/>
          <p:cNvSpPr txBox="1"/>
          <p:nvPr>
            <p:ph type="title"/>
          </p:nvPr>
        </p:nvSpPr>
        <p:spPr>
          <a:xfrm>
            <a:off x="722900" y="574475"/>
            <a:ext cx="27999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Summary</a:t>
            </a:r>
            <a:endParaRPr/>
          </a:p>
        </p:txBody>
      </p:sp>
      <p:sp>
        <p:nvSpPr>
          <p:cNvPr id="329" name="Google Shape;329;p37"/>
          <p:cNvSpPr txBox="1"/>
          <p:nvPr/>
        </p:nvSpPr>
        <p:spPr>
          <a:xfrm>
            <a:off x="2070550" y="1727620"/>
            <a:ext cx="23076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2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Teamwork Climate</a:t>
            </a:r>
            <a:endParaRPr b="1" sz="2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30" name="Google Shape;330;p37"/>
          <p:cNvCxnSpPr/>
          <p:nvPr/>
        </p:nvCxnSpPr>
        <p:spPr>
          <a:xfrm>
            <a:off x="4572000" y="1079350"/>
            <a:ext cx="0" cy="1832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31" name="Google Shape;331;p37"/>
          <p:cNvSpPr txBox="1"/>
          <p:nvPr/>
        </p:nvSpPr>
        <p:spPr>
          <a:xfrm>
            <a:off x="4765850" y="1727620"/>
            <a:ext cx="23076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2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Perceptions of Management</a:t>
            </a:r>
            <a:endParaRPr b="1" sz="2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32" name="Google Shape;332;p37"/>
          <p:cNvCxnSpPr/>
          <p:nvPr/>
        </p:nvCxnSpPr>
        <p:spPr>
          <a:xfrm>
            <a:off x="4572000" y="3157825"/>
            <a:ext cx="0" cy="1832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33" name="Google Shape;333;p37"/>
          <p:cNvSpPr txBox="1"/>
          <p:nvPr/>
        </p:nvSpPr>
        <p:spPr>
          <a:xfrm>
            <a:off x="2070550" y="3596570"/>
            <a:ext cx="23076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2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Perception of Fatigue</a:t>
            </a:r>
            <a:endParaRPr b="1" sz="2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4" name="Google Shape;334;p37"/>
          <p:cNvSpPr txBox="1"/>
          <p:nvPr/>
        </p:nvSpPr>
        <p:spPr>
          <a:xfrm>
            <a:off x="4776800" y="3596570"/>
            <a:ext cx="23076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2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Working Conditions</a:t>
            </a:r>
            <a:endParaRPr b="1" sz="2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8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next?</a:t>
            </a:r>
            <a:endParaRPr/>
          </a:p>
        </p:txBody>
      </p:sp>
      <p:sp>
        <p:nvSpPr>
          <p:cNvPr id="340" name="Google Shape;340;p38"/>
          <p:cNvSpPr txBox="1"/>
          <p:nvPr>
            <p:ph idx="1" type="body"/>
          </p:nvPr>
        </p:nvSpPr>
        <p:spPr>
          <a:xfrm>
            <a:off x="730000" y="1773000"/>
            <a:ext cx="53901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Multi-centre</a:t>
            </a:r>
            <a:endParaRPr/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Education in aspects requiring improvement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Perceptions of Fatigue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Wellness</a:t>
            </a:r>
            <a:endParaRPr/>
          </a:p>
          <a:p>
            <a:pPr indent="-2984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Self care</a:t>
            </a:r>
            <a:endParaRPr/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Lobby for improved staffing levels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9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000000"/>
                </a:solidFill>
              </a:rPr>
              <a:t>Thank you.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0"/>
          <p:cNvSpPr txBox="1"/>
          <p:nvPr>
            <p:ph type="title"/>
          </p:nvPr>
        </p:nvSpPr>
        <p:spPr>
          <a:xfrm>
            <a:off x="734550" y="5904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References</a:t>
            </a:r>
            <a:endParaRPr/>
          </a:p>
        </p:txBody>
      </p:sp>
      <p:sp>
        <p:nvSpPr>
          <p:cNvPr id="351" name="Google Shape;351;p40"/>
          <p:cNvSpPr txBox="1"/>
          <p:nvPr>
            <p:ph idx="1" type="body"/>
          </p:nvPr>
        </p:nvSpPr>
        <p:spPr>
          <a:xfrm>
            <a:off x="734550" y="1283750"/>
            <a:ext cx="7674900" cy="176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rabicPeriod"/>
            </a:pP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Sexton J, Helmreich R, Neilands T, Rowan K, Vella K, Boyden J, et al. The Safety Attitudes Questionnaire: Psychometric Properties, Benchmarking Data, and Emerging Research. BMC Health Serv Res. 2006;6:44. 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Vincent CA, Taylor-Adams S, Stanhope N: Framework for analyzing risk and safety in clinical medicine. British Medical Journal 1998, 316:1154-1157.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Siassakos D, Fox R, Hunt L, Farey J, Laxton C, Winter C, et al. Attitudes Toward Safety and Teamwork in a Maternity Unit With Embedded Team Training. American Journal of Medical Quality. 2010;26(2):132-7. 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Relihan E, Glynn S, Daly D, Silke B, Ryder S. Measuring and benchmarking safety culture: application of the safety attitudes questionnaire to an acute medical admissions unit. Ir J Med Sci. 2009;178(4):433-9.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Makary MA, Sexton JB, Freischlag JA, Holzmueller CG, Millman EA, Rowen L, et al. Operating Room Teamwork among Physicians and Nurses: Teamwork in the Eye of the Beholder. Journal of the American College of Surgeons. 2006;202(5):746-52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Griffiths P, Ball J, Murrells T, Jones S, Rafferty AM. Registered nurse, healthcare support worker, medical staffing levels and mortality in English hospital trusts: a cross-sectional study. BMJ Open. 2016;6(2):e008751 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Why is this important?</a:t>
            </a:r>
            <a:endParaRPr/>
          </a:p>
        </p:txBody>
      </p:sp>
      <p:sp>
        <p:nvSpPr>
          <p:cNvPr id="195" name="Google Shape;195;p20"/>
          <p:cNvSpPr txBox="1"/>
          <p:nvPr>
            <p:ph idx="1" type="body"/>
          </p:nvPr>
        </p:nvSpPr>
        <p:spPr>
          <a:xfrm>
            <a:off x="729450" y="2078875"/>
            <a:ext cx="7688700" cy="7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Two patients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Different specialties, different levels of experience</a:t>
            </a:r>
            <a:br>
              <a:rPr lang="en-GB"/>
            </a:br>
            <a:endParaRPr/>
          </a:p>
        </p:txBody>
      </p:sp>
      <p:sp>
        <p:nvSpPr>
          <p:cNvPr id="196" name="Google Shape;196;p20"/>
          <p:cNvSpPr txBox="1"/>
          <p:nvPr>
            <p:ph idx="1" type="body"/>
          </p:nvPr>
        </p:nvSpPr>
        <p:spPr>
          <a:xfrm>
            <a:off x="729450" y="3007100"/>
            <a:ext cx="7688700" cy="7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High stakes</a:t>
            </a:r>
            <a:endParaRPr/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High stress</a:t>
            </a:r>
            <a:endParaRPr/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High expectations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1"/>
          <p:cNvSpPr txBox="1"/>
          <p:nvPr>
            <p:ph type="title"/>
          </p:nvPr>
        </p:nvSpPr>
        <p:spPr>
          <a:xfrm>
            <a:off x="727650" y="25717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“A snapshot of an organisation’s safety culture through survey of front line workers’ perspectives…”</a:t>
            </a:r>
            <a:endParaRPr/>
          </a:p>
        </p:txBody>
      </p:sp>
      <p:sp>
        <p:nvSpPr>
          <p:cNvPr id="202" name="Google Shape;202;p21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Safety Attitudes Questionnaire</a:t>
            </a:r>
            <a:r>
              <a:rPr baseline="30000" lang="en-GB">
                <a:solidFill>
                  <a:srgbClr val="000000"/>
                </a:solidFill>
              </a:rPr>
              <a:t>1</a:t>
            </a:r>
            <a:endParaRPr baseline="30000" sz="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Study Characteristics</a:t>
            </a:r>
            <a:endParaRPr/>
          </a:p>
        </p:txBody>
      </p:sp>
      <p:sp>
        <p:nvSpPr>
          <p:cNvPr id="208" name="Google Shape;208;p22"/>
          <p:cNvSpPr txBox="1"/>
          <p:nvPr>
            <p:ph idx="1" type="body"/>
          </p:nvPr>
        </p:nvSpPr>
        <p:spPr>
          <a:xfrm>
            <a:off x="729450" y="2078875"/>
            <a:ext cx="51150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Cross-sectional quantitative survey of our theatre department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35 item questionnaire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6 subscale themes and 4 non themed individual questions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Anonymous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One page… (Double-sided!)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Option to declare: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Grade/Role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Gender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Experience in specialty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Sub-Scale Themes</a:t>
            </a:r>
            <a:r>
              <a:rPr baseline="30000" lang="en-GB"/>
              <a:t>2</a:t>
            </a:r>
            <a:endParaRPr baseline="30000"/>
          </a:p>
        </p:txBody>
      </p:sp>
      <p:sp>
        <p:nvSpPr>
          <p:cNvPr id="214" name="Google Shape;214;p23"/>
          <p:cNvSpPr/>
          <p:nvPr/>
        </p:nvSpPr>
        <p:spPr>
          <a:xfrm>
            <a:off x="1400790" y="218167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FFFFFF"/>
                </a:solidFill>
              </a:rPr>
              <a:t>1</a:t>
            </a:r>
            <a:endParaRPr b="1" sz="1000">
              <a:solidFill>
                <a:srgbClr val="FFFFFF"/>
              </a:solidFill>
            </a:endParaRPr>
          </a:p>
        </p:txBody>
      </p:sp>
      <p:sp>
        <p:nvSpPr>
          <p:cNvPr id="215" name="Google Shape;215;p23"/>
          <p:cNvSpPr txBox="1"/>
          <p:nvPr>
            <p:ph idx="1" type="body"/>
          </p:nvPr>
        </p:nvSpPr>
        <p:spPr>
          <a:xfrm>
            <a:off x="1847691" y="2181675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Teamwork Climate</a:t>
            </a:r>
            <a:endParaRPr/>
          </a:p>
        </p:txBody>
      </p:sp>
      <p:sp>
        <p:nvSpPr>
          <p:cNvPr id="216" name="Google Shape;216;p23"/>
          <p:cNvSpPr/>
          <p:nvPr/>
        </p:nvSpPr>
        <p:spPr>
          <a:xfrm>
            <a:off x="1400790" y="2838300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FFFFFF"/>
                </a:solidFill>
              </a:rPr>
              <a:t>2</a:t>
            </a:r>
            <a:endParaRPr b="1" sz="1000">
              <a:solidFill>
                <a:srgbClr val="FFFFFF"/>
              </a:solidFill>
            </a:endParaRPr>
          </a:p>
        </p:txBody>
      </p:sp>
      <p:sp>
        <p:nvSpPr>
          <p:cNvPr id="217" name="Google Shape;217;p23"/>
          <p:cNvSpPr txBox="1"/>
          <p:nvPr>
            <p:ph idx="1" type="body"/>
          </p:nvPr>
        </p:nvSpPr>
        <p:spPr>
          <a:xfrm>
            <a:off x="1847691" y="2838300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Safety Climate</a:t>
            </a:r>
            <a:endParaRPr/>
          </a:p>
        </p:txBody>
      </p:sp>
      <p:sp>
        <p:nvSpPr>
          <p:cNvPr id="218" name="Google Shape;218;p23"/>
          <p:cNvSpPr/>
          <p:nvPr/>
        </p:nvSpPr>
        <p:spPr>
          <a:xfrm>
            <a:off x="5090809" y="218167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FFFFFF"/>
                </a:solidFill>
              </a:rPr>
              <a:t>4</a:t>
            </a:r>
            <a:endParaRPr b="1" sz="1000">
              <a:solidFill>
                <a:srgbClr val="FFFFFF"/>
              </a:solidFill>
            </a:endParaRPr>
          </a:p>
        </p:txBody>
      </p:sp>
      <p:sp>
        <p:nvSpPr>
          <p:cNvPr id="219" name="Google Shape;219;p23"/>
          <p:cNvSpPr txBox="1"/>
          <p:nvPr>
            <p:ph idx="1" type="body"/>
          </p:nvPr>
        </p:nvSpPr>
        <p:spPr>
          <a:xfrm>
            <a:off x="5536112" y="2148488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Stress Recognition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3"/>
          <p:cNvSpPr/>
          <p:nvPr/>
        </p:nvSpPr>
        <p:spPr>
          <a:xfrm>
            <a:off x="5090809" y="2838300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FFFFFF"/>
                </a:solidFill>
              </a:rPr>
              <a:t>5</a:t>
            </a:r>
            <a:endParaRPr b="1" sz="1000">
              <a:solidFill>
                <a:srgbClr val="FFFFFF"/>
              </a:solidFill>
            </a:endParaRPr>
          </a:p>
        </p:txBody>
      </p:sp>
      <p:sp>
        <p:nvSpPr>
          <p:cNvPr id="221" name="Google Shape;221;p23"/>
          <p:cNvSpPr txBox="1"/>
          <p:nvPr>
            <p:ph idx="1" type="body"/>
          </p:nvPr>
        </p:nvSpPr>
        <p:spPr>
          <a:xfrm>
            <a:off x="5536112" y="2838300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Perceptions of Management</a:t>
            </a:r>
            <a:endParaRPr/>
          </a:p>
        </p:txBody>
      </p:sp>
      <p:sp>
        <p:nvSpPr>
          <p:cNvPr id="222" name="Google Shape;222;p23"/>
          <p:cNvSpPr/>
          <p:nvPr/>
        </p:nvSpPr>
        <p:spPr>
          <a:xfrm>
            <a:off x="1400790" y="349492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FFFFFF"/>
                </a:solidFill>
              </a:rPr>
              <a:t>3</a:t>
            </a:r>
            <a:endParaRPr b="1" sz="1000">
              <a:solidFill>
                <a:srgbClr val="FFFFFF"/>
              </a:solidFill>
            </a:endParaRPr>
          </a:p>
        </p:txBody>
      </p:sp>
      <p:sp>
        <p:nvSpPr>
          <p:cNvPr id="223" name="Google Shape;223;p23"/>
          <p:cNvSpPr txBox="1"/>
          <p:nvPr>
            <p:ph idx="1" type="body"/>
          </p:nvPr>
        </p:nvSpPr>
        <p:spPr>
          <a:xfrm>
            <a:off x="1847691" y="3494925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Job Satisfaction</a:t>
            </a:r>
            <a:endParaRPr/>
          </a:p>
        </p:txBody>
      </p:sp>
      <p:sp>
        <p:nvSpPr>
          <p:cNvPr id="224" name="Google Shape;224;p23"/>
          <p:cNvSpPr/>
          <p:nvPr/>
        </p:nvSpPr>
        <p:spPr>
          <a:xfrm>
            <a:off x="5090790" y="349492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FFFFFF"/>
                </a:solidFill>
              </a:rPr>
              <a:t>6</a:t>
            </a:r>
            <a:endParaRPr b="1" sz="1000">
              <a:solidFill>
                <a:srgbClr val="FFFFFF"/>
              </a:solidFill>
            </a:endParaRPr>
          </a:p>
        </p:txBody>
      </p:sp>
      <p:sp>
        <p:nvSpPr>
          <p:cNvPr id="225" name="Google Shape;225;p23"/>
          <p:cNvSpPr txBox="1"/>
          <p:nvPr>
            <p:ph idx="1" type="body"/>
          </p:nvPr>
        </p:nvSpPr>
        <p:spPr>
          <a:xfrm>
            <a:off x="5536091" y="3494925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Working Conditions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4"/>
          <p:cNvSpPr txBox="1"/>
          <p:nvPr>
            <p:ph type="title"/>
          </p:nvPr>
        </p:nvSpPr>
        <p:spPr>
          <a:xfrm>
            <a:off x="729450" y="1322450"/>
            <a:ext cx="7010100" cy="3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31" name="Google Shape;231;p24"/>
          <p:cNvSpPr txBox="1"/>
          <p:nvPr>
            <p:ph idx="4294967295" type="body"/>
          </p:nvPr>
        </p:nvSpPr>
        <p:spPr>
          <a:xfrm>
            <a:off x="729450" y="1749350"/>
            <a:ext cx="7010100" cy="59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>
                <a:solidFill>
                  <a:srgbClr val="FFFFFF"/>
                </a:solidFill>
              </a:rPr>
              <a:t>Results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232" name="Google Shape;232;p24"/>
          <p:cNvSpPr txBox="1"/>
          <p:nvPr>
            <p:ph idx="4294967295" type="body"/>
          </p:nvPr>
        </p:nvSpPr>
        <p:spPr>
          <a:xfrm>
            <a:off x="729450" y="2417150"/>
            <a:ext cx="7010100" cy="262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AutoNum type="arabicPeriod"/>
            </a:pPr>
            <a:r>
              <a:rPr b="1" lang="en-GB" sz="1500">
                <a:solidFill>
                  <a:srgbClr val="FFFFFF"/>
                </a:solidFill>
              </a:rPr>
              <a:t>Mean likert response</a:t>
            </a:r>
            <a:endParaRPr b="1" sz="1500">
              <a:solidFill>
                <a:srgbClr val="FFFFFF"/>
              </a:solidFill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AutoNum type="arabicPeriod"/>
            </a:pPr>
            <a:r>
              <a:rPr b="1" lang="en-GB" sz="1500">
                <a:solidFill>
                  <a:srgbClr val="FFFFFF"/>
                </a:solidFill>
              </a:rPr>
              <a:t>Percentage of respondents in agreement</a:t>
            </a:r>
            <a:endParaRPr b="1"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Population and response rate</a:t>
            </a:r>
            <a:endParaRPr/>
          </a:p>
        </p:txBody>
      </p:sp>
      <p:sp>
        <p:nvSpPr>
          <p:cNvPr id="238" name="Google Shape;238;p2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Theatre unit in our </a:t>
            </a:r>
            <a:r>
              <a:rPr lang="en-GB" sz="1400"/>
              <a:t>institution</a:t>
            </a:r>
            <a:endParaRPr sz="14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GB" sz="1200"/>
              <a:t>Consultant and NCHD Obs/Gynae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GB" sz="1200"/>
              <a:t>Consultant and NCHD Anaesthesia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GB" sz="1200"/>
              <a:t>NCHD Neonatology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GB" sz="1200"/>
              <a:t>Nursing/Midwifery Staff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GB" sz="1200"/>
              <a:t>Ancillary Staff (HCAs and Porters)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b="1" lang="en-GB" sz="1200"/>
              <a:t>Response rate 79%</a:t>
            </a:r>
            <a:endParaRPr b="1" sz="1200"/>
          </a:p>
        </p:txBody>
      </p:sp>
      <p:pic>
        <p:nvPicPr>
          <p:cNvPr id="239" name="Google Shape;2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9422" y="1828550"/>
            <a:ext cx="3738724" cy="276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6"/>
          <p:cNvSpPr txBox="1"/>
          <p:nvPr>
            <p:ph type="title"/>
          </p:nvPr>
        </p:nvSpPr>
        <p:spPr>
          <a:xfrm>
            <a:off x="678600" y="585350"/>
            <a:ext cx="6666000" cy="73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Comparison with Benchmarks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pic>
        <p:nvPicPr>
          <p:cNvPr id="245" name="Google Shape;2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11" y="1322750"/>
            <a:ext cx="5897576" cy="370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0250" y="2278313"/>
            <a:ext cx="3333750" cy="136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