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sldIdLst>
    <p:sldId id="256" r:id="rId2"/>
    <p:sldId id="265" r:id="rId3"/>
    <p:sldId id="266" r:id="rId4"/>
    <p:sldId id="267" r:id="rId5"/>
    <p:sldId id="261" r:id="rId6"/>
    <p:sldId id="269" r:id="rId7"/>
    <p:sldId id="268" r:id="rId8"/>
    <p:sldId id="262" r:id="rId9"/>
    <p:sldId id="264" r:id="rId10"/>
    <p:sldId id="263" r:id="rId11"/>
    <p:sldId id="260" r:id="rId1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2"/>
          </a:solidFill>
        </a:fill>
      </a:tcStyle>
    </a:wholeTbl>
    <a:band2H>
      <a:tcTxStyle/>
      <a:tcStyle>
        <a:tcBdr/>
        <a:fill>
          <a:solidFill>
            <a:srgbClr val="E6F0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7D8"/>
          </a:solidFill>
        </a:fill>
      </a:tcStyle>
    </a:wholeTbl>
    <a:band2H>
      <a:tcTxStyle/>
      <a:tcStyle>
        <a:tcBdr/>
        <a:fill>
          <a:solidFill>
            <a:srgbClr val="EBEC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4"/>
          </a:solidFill>
        </a:fill>
      </a:tcStyle>
    </a:wholeTbl>
    <a:band2H>
      <a:tcTxStyle/>
      <a:tcStyle>
        <a:tcBdr/>
        <a:fill>
          <a:solidFill>
            <a:srgbClr val="E6E9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38" autoAdjust="0"/>
  </p:normalViewPr>
  <p:slideViewPr>
    <p:cSldViewPr>
      <p:cViewPr varScale="1">
        <p:scale>
          <a:sx n="128" d="100"/>
          <a:sy n="128" d="100"/>
        </p:scale>
        <p:origin x="808"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nathan\Documents\Research\Informed%20Consent%20Audit\Cons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cap="none" spc="0" normalizeH="0" baseline="0">
                <a:solidFill>
                  <a:schemeClr val="dk1">
                    <a:lumMod val="50000"/>
                    <a:lumOff val="50000"/>
                  </a:schemeClr>
                </a:solidFill>
                <a:latin typeface="+mj-lt"/>
                <a:ea typeface="+mj-ea"/>
                <a:cs typeface="+mj-cs"/>
              </a:defRPr>
            </a:pPr>
            <a:r>
              <a:rPr lang="en-IE"/>
              <a:t>Doctor Obtaining Consent</a:t>
            </a:r>
          </a:p>
        </c:rich>
      </c:tx>
      <c:layout>
        <c:manualLayout>
          <c:xMode val="edge"/>
          <c:yMode val="edge"/>
          <c:x val="0.38561856787663246"/>
          <c:y val="1.8793038091909794E-2"/>
        </c:manualLayout>
      </c:layout>
      <c:overlay val="0"/>
      <c:spPr>
        <a:noFill/>
        <a:ln>
          <a:noFill/>
        </a:ln>
        <a:effectLst/>
      </c:spPr>
      <c:txPr>
        <a:bodyPr rot="0" spcFirstLastPara="1" vertOverflow="ellipsis" vert="horz" wrap="square" anchor="ctr" anchorCtr="1"/>
        <a:lstStyle/>
        <a:p>
          <a:pPr>
            <a:defRPr sz="96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v>Number</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Sheet1!$P$415:$P$420</c:f>
              <c:strCache>
                <c:ptCount val="6"/>
                <c:pt idx="0">
                  <c:v>SHO</c:v>
                </c:pt>
                <c:pt idx="1">
                  <c:v>Unknown</c:v>
                </c:pt>
                <c:pt idx="2">
                  <c:v>Registrar</c:v>
                </c:pt>
                <c:pt idx="3">
                  <c:v>Consultant</c:v>
                </c:pt>
                <c:pt idx="4">
                  <c:v>SpR</c:v>
                </c:pt>
                <c:pt idx="5">
                  <c:v>Fellow</c:v>
                </c:pt>
              </c:strCache>
            </c:strRef>
          </c:cat>
          <c:val>
            <c:numRef>
              <c:f>Sheet1!$Q$415:$Q$420</c:f>
              <c:numCache>
                <c:formatCode>General</c:formatCode>
                <c:ptCount val="6"/>
                <c:pt idx="0">
                  <c:v>173</c:v>
                </c:pt>
                <c:pt idx="1">
                  <c:v>78</c:v>
                </c:pt>
                <c:pt idx="2">
                  <c:v>69</c:v>
                </c:pt>
                <c:pt idx="3">
                  <c:v>45</c:v>
                </c:pt>
                <c:pt idx="4">
                  <c:v>37</c:v>
                </c:pt>
                <c:pt idx="5">
                  <c:v>6</c:v>
                </c:pt>
              </c:numCache>
            </c:numRef>
          </c:val>
          <c:extLst>
            <c:ext xmlns:c16="http://schemas.microsoft.com/office/drawing/2014/chart" uri="{C3380CC4-5D6E-409C-BE32-E72D297353CC}">
              <c16:uniqueId val="{00000000-1CDF-43B6-8077-8E276A5C6959}"/>
            </c:ext>
          </c:extLst>
        </c:ser>
        <c:ser>
          <c:idx val="1"/>
          <c:order val="1"/>
          <c:tx>
            <c:v>Percentage</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Sheet1!$P$415:$P$420</c:f>
              <c:strCache>
                <c:ptCount val="6"/>
                <c:pt idx="0">
                  <c:v>SHO</c:v>
                </c:pt>
                <c:pt idx="1">
                  <c:v>Unknown</c:v>
                </c:pt>
                <c:pt idx="2">
                  <c:v>Registrar</c:v>
                </c:pt>
                <c:pt idx="3">
                  <c:v>Consultant</c:v>
                </c:pt>
                <c:pt idx="4">
                  <c:v>SpR</c:v>
                </c:pt>
                <c:pt idx="5">
                  <c:v>Fellow</c:v>
                </c:pt>
              </c:strCache>
            </c:strRef>
          </c:cat>
          <c:val>
            <c:numRef>
              <c:f>Sheet1!$R$415:$R$420</c:f>
              <c:numCache>
                <c:formatCode>0.00</c:formatCode>
                <c:ptCount val="6"/>
                <c:pt idx="0">
                  <c:v>42.401960784313722</c:v>
                </c:pt>
                <c:pt idx="1">
                  <c:v>19.117647058823529</c:v>
                </c:pt>
                <c:pt idx="2">
                  <c:v>16.911764705882355</c:v>
                </c:pt>
                <c:pt idx="3">
                  <c:v>11.029411764705882</c:v>
                </c:pt>
                <c:pt idx="4">
                  <c:v>9.0686274509803919</c:v>
                </c:pt>
                <c:pt idx="5">
                  <c:v>1.4705882352941175</c:v>
                </c:pt>
              </c:numCache>
            </c:numRef>
          </c:val>
          <c:extLst>
            <c:ext xmlns:c16="http://schemas.microsoft.com/office/drawing/2014/chart" uri="{C3380CC4-5D6E-409C-BE32-E72D297353CC}">
              <c16:uniqueId val="{00000001-1CDF-43B6-8077-8E276A5C6959}"/>
            </c:ext>
          </c:extLst>
        </c:ser>
        <c:dLbls>
          <c:dLblPos val="outEnd"/>
          <c:showLegendKey val="0"/>
          <c:showVal val="1"/>
          <c:showCatName val="0"/>
          <c:showSerName val="0"/>
          <c:showPercent val="0"/>
          <c:showBubbleSize val="0"/>
        </c:dLbls>
        <c:gapWidth val="267"/>
        <c:overlap val="-43"/>
        <c:axId val="-878427664"/>
        <c:axId val="-878426576"/>
      </c:barChart>
      <c:catAx>
        <c:axId val="-8784276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dk1">
                    <a:lumMod val="65000"/>
                    <a:lumOff val="35000"/>
                  </a:schemeClr>
                </a:solidFill>
                <a:latin typeface="+mn-lt"/>
                <a:ea typeface="+mn-ea"/>
                <a:cs typeface="+mn-cs"/>
              </a:defRPr>
            </a:pPr>
            <a:endParaRPr lang="en-US"/>
          </a:p>
        </c:txPr>
        <c:crossAx val="-878426576"/>
        <c:crosses val="autoZero"/>
        <c:auto val="1"/>
        <c:lblAlgn val="ctr"/>
        <c:lblOffset val="100"/>
        <c:noMultiLvlLbl val="0"/>
      </c:catAx>
      <c:valAx>
        <c:axId val="-8784265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dk1">
                        <a:lumMod val="65000"/>
                        <a:lumOff val="35000"/>
                      </a:schemeClr>
                    </a:solidFill>
                    <a:latin typeface="+mn-lt"/>
                    <a:ea typeface="+mn-ea"/>
                    <a:cs typeface="+mn-cs"/>
                  </a:defRPr>
                </a:pPr>
                <a:r>
                  <a:rPr lang="en-IE"/>
                  <a:t>Number</a:t>
                </a:r>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crossAx val="-878427664"/>
        <c:crosses val="autoZero"/>
        <c:crossBetween val="between"/>
      </c:valAx>
      <c:dTable>
        <c:showHorzBorder val="1"/>
        <c:showVertBorder val="1"/>
        <c:showOutline val="1"/>
        <c:showKeys val="0"/>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8654617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sz="1200" dirty="0">
                <a:effectLst/>
                <a:latin typeface="+mj-lt"/>
                <a:ea typeface="+mj-ea"/>
                <a:cs typeface="+mj-cs"/>
                <a:sym typeface="Calibri"/>
              </a:rPr>
              <a:t>Informed consent is a central tenant in modern healthcare. Consent is required for all medical procedures and interventions. Ethically, it is an extrapolation of a patient’s autonomy and right to self-determination. Legally, the right to consent to treatment is enshrined in Articles 3 and 8 of the European Convention on Human Rights, </a:t>
            </a:r>
            <a:r>
              <a:rPr lang="en-IE" sz="1200" i="1" dirty="0" err="1">
                <a:effectLst/>
                <a:latin typeface="+mj-lt"/>
                <a:ea typeface="+mj-ea"/>
                <a:cs typeface="+mj-cs"/>
                <a:sym typeface="Calibri"/>
              </a:rPr>
              <a:t>Bunreacht</a:t>
            </a:r>
            <a:r>
              <a:rPr lang="en-IE" sz="1200" i="1" dirty="0">
                <a:effectLst/>
                <a:latin typeface="+mj-lt"/>
                <a:ea typeface="+mj-ea"/>
                <a:cs typeface="+mj-cs"/>
                <a:sym typeface="Calibri"/>
              </a:rPr>
              <a:t> </a:t>
            </a:r>
            <a:r>
              <a:rPr lang="en-IE" sz="1200" i="1" dirty="0" err="1">
                <a:effectLst/>
                <a:latin typeface="+mj-lt"/>
                <a:ea typeface="+mj-ea"/>
                <a:cs typeface="+mj-cs"/>
                <a:sym typeface="Calibri"/>
              </a:rPr>
              <a:t>na</a:t>
            </a:r>
            <a:r>
              <a:rPr lang="en-IE" sz="1200" i="1" dirty="0">
                <a:effectLst/>
                <a:latin typeface="+mj-lt"/>
                <a:ea typeface="+mj-ea"/>
                <a:cs typeface="+mj-cs"/>
                <a:sym typeface="Calibri"/>
              </a:rPr>
              <a:t> </a:t>
            </a:r>
            <a:r>
              <a:rPr lang="en-IE" sz="1200" i="1" dirty="0" err="1">
                <a:effectLst/>
                <a:latin typeface="+mj-lt"/>
                <a:ea typeface="+mj-ea"/>
                <a:cs typeface="+mj-cs"/>
                <a:sym typeface="Calibri"/>
              </a:rPr>
              <a:t>hÉireann</a:t>
            </a:r>
            <a:r>
              <a:rPr lang="en-IE" sz="1200" dirty="0">
                <a:effectLst/>
                <a:latin typeface="+mj-lt"/>
                <a:ea typeface="+mj-ea"/>
                <a:cs typeface="+mj-cs"/>
                <a:sym typeface="Calibri"/>
              </a:rPr>
              <a:t> Article 40.3.1 and common law. </a:t>
            </a:r>
          </a:p>
          <a:p>
            <a:endParaRPr lang="en-IE" sz="1200" dirty="0">
              <a:effectLst/>
              <a:latin typeface="+mj-lt"/>
              <a:ea typeface="+mj-ea"/>
              <a:cs typeface="+mj-cs"/>
              <a:sym typeface="Calibri"/>
            </a:endParaRPr>
          </a:p>
          <a:p>
            <a:pPr lvl="0"/>
            <a:r>
              <a:rPr lang="en-IE" sz="1200" dirty="0">
                <a:effectLst/>
                <a:latin typeface="+mj-lt"/>
                <a:ea typeface="+mj-ea"/>
                <a:cs typeface="+mj-cs"/>
                <a:sym typeface="Calibri"/>
              </a:rPr>
              <a:t>The patient must have received sufficient information about the nature, purpose, benefits and risks of a procedure in a comprehensible manner</a:t>
            </a:r>
          </a:p>
          <a:p>
            <a:pPr lvl="0"/>
            <a:r>
              <a:rPr lang="en-IE" sz="1200" dirty="0">
                <a:effectLst/>
                <a:latin typeface="+mj-lt"/>
                <a:ea typeface="+mj-ea"/>
                <a:cs typeface="+mj-cs"/>
                <a:sym typeface="Calibri"/>
              </a:rPr>
              <a:t>Have sufficient comprehension of the proposed procedure</a:t>
            </a:r>
          </a:p>
          <a:p>
            <a:pPr lvl="0"/>
            <a:r>
              <a:rPr lang="en-IE" sz="1200" dirty="0">
                <a:effectLst/>
                <a:latin typeface="+mj-lt"/>
                <a:ea typeface="+mj-ea"/>
                <a:cs typeface="+mj-cs"/>
                <a:sym typeface="Calibri"/>
              </a:rPr>
              <a:t>Consent must be given freely and not under duress</a:t>
            </a:r>
          </a:p>
          <a:p>
            <a:pPr lvl="0"/>
            <a:r>
              <a:rPr lang="en-IE" sz="1200" dirty="0">
                <a:effectLst/>
                <a:latin typeface="+mj-lt"/>
                <a:ea typeface="+mj-ea"/>
                <a:cs typeface="+mj-cs"/>
                <a:sym typeface="Calibri"/>
              </a:rPr>
              <a:t>The patient must have capacity to make the decision at the time</a:t>
            </a:r>
          </a:p>
          <a:p>
            <a:pPr lvl="0"/>
            <a:r>
              <a:rPr lang="en-IE" sz="1200" dirty="0">
                <a:effectLst/>
                <a:latin typeface="+mj-lt"/>
                <a:ea typeface="+mj-ea"/>
                <a:cs typeface="+mj-cs"/>
                <a:sym typeface="Calibri"/>
              </a:rPr>
              <a:t>The patient should be in agreement with the proposed intervention</a:t>
            </a:r>
          </a:p>
          <a:p>
            <a:endParaRPr lang="en-IE" dirty="0"/>
          </a:p>
        </p:txBody>
      </p:sp>
    </p:spTree>
    <p:extLst>
      <p:ext uri="{BB962C8B-B14F-4D97-AF65-F5344CB8AC3E}">
        <p14:creationId xmlns:p14="http://schemas.microsoft.com/office/powerpoint/2010/main" val="348281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83375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If nothing was written on the consent form then the relevant clinic letter and admission note were examined. </a:t>
            </a:r>
          </a:p>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For in-patients, the previous clinical notes were also examined to see if the surgery was discussed.</a:t>
            </a:r>
          </a:p>
          <a:p>
            <a:endParaRPr lang="en-IE" dirty="0"/>
          </a:p>
        </p:txBody>
      </p:sp>
    </p:spTree>
    <p:extLst>
      <p:ext uri="{BB962C8B-B14F-4D97-AF65-F5344CB8AC3E}">
        <p14:creationId xmlns:p14="http://schemas.microsoft.com/office/powerpoint/2010/main" val="305590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Major subset of consent forms contained generic statements such as “risks discussed with patient”</a:t>
            </a:r>
          </a:p>
          <a:p>
            <a:pPr marL="0" marR="0" lvl="0" indent="0" defTabSz="914400" eaLnBrk="1" fontAlgn="auto" latinLnBrk="0" hangingPunct="1">
              <a:lnSpc>
                <a:spcPct val="100000"/>
              </a:lnSpc>
              <a:spcBef>
                <a:spcPts val="0"/>
              </a:spcBef>
              <a:spcAft>
                <a:spcPts val="0"/>
              </a:spcAft>
              <a:buClrTx/>
              <a:buSzTx/>
              <a:buFontTx/>
              <a:buNone/>
              <a:tabLst/>
              <a:defRPr/>
            </a:pPr>
            <a:r>
              <a:rPr lang="en-IE" dirty="0"/>
              <a:t>A doctor fails in their duty if they withhold material fact which may be necessary for a patient to form intelligent consent – Geoghegan v Harris (J Kearns) introduced the concept of materiality</a:t>
            </a:r>
          </a:p>
          <a:p>
            <a:pPr marL="0" marR="0" lvl="0" indent="0" defTabSz="914400" eaLnBrk="1" fontAlgn="auto" latinLnBrk="0" hangingPunct="1">
              <a:lnSpc>
                <a:spcPct val="100000"/>
              </a:lnSpc>
              <a:spcBef>
                <a:spcPts val="0"/>
              </a:spcBef>
              <a:spcAft>
                <a:spcPts val="0"/>
              </a:spcAft>
              <a:buClrTx/>
              <a:buSzTx/>
              <a:buFontTx/>
              <a:buNone/>
              <a:tabLst/>
              <a:defRPr/>
            </a:pPr>
            <a:endParaRPr lang="en-IE" dirty="0"/>
          </a:p>
          <a:p>
            <a:pPr marL="0" marR="0" lvl="0" indent="0" defTabSz="914400" eaLnBrk="1" fontAlgn="auto" latinLnBrk="0" hangingPunct="1">
              <a:lnSpc>
                <a:spcPct val="100000"/>
              </a:lnSpc>
              <a:spcBef>
                <a:spcPts val="0"/>
              </a:spcBef>
              <a:spcAft>
                <a:spcPts val="0"/>
              </a:spcAft>
              <a:buClrTx/>
              <a:buSzTx/>
              <a:buFontTx/>
              <a:buNone/>
              <a:tabLst/>
              <a:defRPr/>
            </a:pPr>
            <a:r>
              <a:rPr lang="en-IE" dirty="0"/>
              <a:t>Law often reflects the nature if society – interesting shift from a paternalistic professional standards model to the reasonable patient standard in Geoghegan v Harris parallels the rise in civil rights and autonomy</a:t>
            </a:r>
          </a:p>
          <a:p>
            <a:pPr marL="0" marR="0" lvl="0" indent="0" defTabSz="914400" eaLnBrk="1" fontAlgn="auto" latinLnBrk="0" hangingPunct="1">
              <a:lnSpc>
                <a:spcPct val="100000"/>
              </a:lnSpc>
              <a:spcBef>
                <a:spcPts val="0"/>
              </a:spcBef>
              <a:spcAft>
                <a:spcPts val="0"/>
              </a:spcAft>
              <a:buClrTx/>
              <a:buSzTx/>
              <a:buFontTx/>
              <a:buNone/>
              <a:tabLst/>
              <a:defRPr/>
            </a:pPr>
            <a:endParaRPr lang="en-IE" dirty="0"/>
          </a:p>
          <a:p>
            <a:pPr marL="0" marR="0" lvl="0" indent="0" defTabSz="914400" eaLnBrk="1" fontAlgn="auto" latinLnBrk="0" hangingPunct="1">
              <a:lnSpc>
                <a:spcPct val="100000"/>
              </a:lnSpc>
              <a:spcBef>
                <a:spcPts val="0"/>
              </a:spcBef>
              <a:spcAft>
                <a:spcPts val="0"/>
              </a:spcAft>
              <a:buClrTx/>
              <a:buSzTx/>
              <a:buFontTx/>
              <a:buNone/>
              <a:tabLst/>
              <a:defRPr/>
            </a:pPr>
            <a:r>
              <a:rPr lang="en-IE" dirty="0"/>
              <a:t>Exact statistical frequency unknown – 1:14,000</a:t>
            </a:r>
          </a:p>
          <a:p>
            <a:endParaRPr lang="en-IE" dirty="0"/>
          </a:p>
          <a:p>
            <a:r>
              <a:rPr lang="en-IE" dirty="0"/>
              <a:t>Hard to argue that patients have a full understanding of their procedure if the type of anaesthetic is not mentioned</a:t>
            </a:r>
          </a:p>
          <a:p>
            <a:endParaRPr lang="en-IE" dirty="0"/>
          </a:p>
          <a:p>
            <a:r>
              <a:rPr lang="en-IE" dirty="0"/>
              <a:t>Risk of death under anaesthesia is 0.4:100,000</a:t>
            </a:r>
          </a:p>
          <a:p>
            <a:endParaRPr lang="en-IE" dirty="0"/>
          </a:p>
          <a:p>
            <a:r>
              <a:rPr lang="en-IE" dirty="0"/>
              <a:t>+/- proceed – egregious to think that this phrase allows surgeons to proceed as they wish</a:t>
            </a:r>
          </a:p>
          <a:p>
            <a:endParaRPr lang="en-IE" dirty="0"/>
          </a:p>
          <a:p>
            <a:r>
              <a:rPr lang="en-IE" sz="1200" dirty="0">
                <a:effectLst/>
                <a:latin typeface="+mj-lt"/>
                <a:ea typeface="+mj-ea"/>
                <a:cs typeface="+mj-cs"/>
                <a:sym typeface="Calibri"/>
              </a:rPr>
              <a:t>The British Committee for Standards in Haematology (BCSH) </a:t>
            </a:r>
            <a:r>
              <a:rPr lang="en-IE" sz="1200" i="1" dirty="0">
                <a:effectLst/>
                <a:latin typeface="+mj-lt"/>
                <a:ea typeface="+mj-ea"/>
                <a:cs typeface="+mj-cs"/>
                <a:sym typeface="Calibri"/>
              </a:rPr>
              <a:t>Guideline on the Administration of Blood Components</a:t>
            </a:r>
            <a:r>
              <a:rPr lang="en-IE" sz="1200" dirty="0">
                <a:effectLst/>
                <a:latin typeface="+mj-lt"/>
                <a:ea typeface="+mj-ea"/>
                <a:cs typeface="+mj-cs"/>
                <a:sym typeface="Calibri"/>
              </a:rPr>
              <a:t> states that “patients should have the risks, benefits and alternatives to transfusion explained to them in a timely and understandable manner”</a:t>
            </a:r>
            <a:endParaRPr lang="en-IE" dirty="0"/>
          </a:p>
          <a:p>
            <a:endParaRPr lang="en-IE" dirty="0"/>
          </a:p>
          <a:p>
            <a:endParaRPr lang="en-IE" dirty="0"/>
          </a:p>
        </p:txBody>
      </p:sp>
    </p:spTree>
    <p:extLst>
      <p:ext uri="{BB962C8B-B14F-4D97-AF65-F5344CB8AC3E}">
        <p14:creationId xmlns:p14="http://schemas.microsoft.com/office/powerpoint/2010/main" val="228875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In the majority of cases, this responsibility fell to the most junior member of the surgical team</a:t>
            </a:r>
          </a:p>
          <a:p>
            <a:endParaRPr lang="en-IE" dirty="0"/>
          </a:p>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The legal obligation to obtain consent rests with the surgeon performing the operation. On their authority, this task may be delegated to another member of the team who is capable of performing the procedure and therefore able to explain the process in detail. </a:t>
            </a:r>
          </a:p>
          <a:p>
            <a:endParaRPr lang="en-IE" dirty="0"/>
          </a:p>
          <a:p>
            <a:r>
              <a:rPr lang="en-IE" sz="1200" dirty="0">
                <a:effectLst/>
                <a:latin typeface="+mj-lt"/>
                <a:ea typeface="+mj-ea"/>
                <a:cs typeface="+mj-cs"/>
                <a:sym typeface="Calibri"/>
              </a:rPr>
              <a:t>To determine whether the doctor obtaining consent was appropriate to the task, their grade was compared to the complexity of the procedure. Reference was made to what would be expected of a reasonable doctor at their stage of training and whether one would expect them to be able to perform the procedure independently. In only 55.39% (n=226) of cases was the grade of doctor deemed appropriate to the task of obtaining consent. Consent is considered invalid if the doctor does not know enough about the procedure to describe it in detail and cannot answer any questions coherently and competently.</a:t>
            </a:r>
          </a:p>
          <a:p>
            <a:endParaRPr lang="en-IE" sz="1200" dirty="0">
              <a:effectLst/>
              <a:latin typeface="+mj-lt"/>
              <a:ea typeface="+mj-ea"/>
              <a:cs typeface="+mj-cs"/>
              <a:sym typeface="Calibri"/>
            </a:endParaRPr>
          </a:p>
          <a:p>
            <a:endParaRPr lang="en-IE" dirty="0"/>
          </a:p>
        </p:txBody>
      </p:sp>
    </p:spTree>
    <p:extLst>
      <p:ext uri="{BB962C8B-B14F-4D97-AF65-F5344CB8AC3E}">
        <p14:creationId xmlns:p14="http://schemas.microsoft.com/office/powerpoint/2010/main" val="176841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sz="1200" dirty="0">
                <a:effectLst/>
                <a:latin typeface="+mj-lt"/>
                <a:ea typeface="+mj-ea"/>
                <a:cs typeface="+mj-cs"/>
                <a:sym typeface="Calibri"/>
              </a:rPr>
              <a:t>The </a:t>
            </a:r>
            <a:r>
              <a:rPr lang="en-IE" sz="1200" i="1" dirty="0">
                <a:effectLst/>
                <a:latin typeface="+mj-lt"/>
                <a:ea typeface="+mj-ea"/>
                <a:cs typeface="+mj-cs"/>
                <a:sym typeface="Calibri"/>
              </a:rPr>
              <a:t>Medical Council Guide to Professional Conduct and Ethics</a:t>
            </a:r>
            <a:r>
              <a:rPr lang="en-IE" sz="1200" dirty="0">
                <a:effectLst/>
                <a:latin typeface="+mj-lt"/>
                <a:ea typeface="+mj-ea"/>
                <a:cs typeface="+mj-cs"/>
                <a:sym typeface="Calibri"/>
              </a:rPr>
              <a:t> states that notes should be legible, dated, signed and state the doctors medical council number</a:t>
            </a:r>
          </a:p>
          <a:p>
            <a:endParaRPr lang="en-IE" sz="1200" dirty="0">
              <a:effectLst/>
              <a:latin typeface="+mj-lt"/>
              <a:ea typeface="+mj-ea"/>
              <a:cs typeface="+mj-cs"/>
              <a:sym typeface="Calibri"/>
            </a:endParaRPr>
          </a:p>
          <a:p>
            <a:r>
              <a:rPr lang="en-IE" sz="1200" dirty="0">
                <a:effectLst/>
                <a:latin typeface="+mj-lt"/>
                <a:ea typeface="+mj-ea"/>
                <a:cs typeface="+mj-cs"/>
                <a:sym typeface="Calibri"/>
              </a:rPr>
              <a:t>Recording of medical council numbers is also a legal requirement under the Medical Practitioners Act 2007 section 43(8)</a:t>
            </a:r>
          </a:p>
          <a:p>
            <a:endParaRPr lang="en-IE" sz="1200" dirty="0">
              <a:effectLst/>
              <a:latin typeface="+mj-lt"/>
              <a:ea typeface="+mj-ea"/>
              <a:cs typeface="+mj-cs"/>
              <a:sym typeface="Calibri"/>
            </a:endParaRPr>
          </a:p>
          <a:p>
            <a:r>
              <a:rPr lang="en-IE" sz="1200" dirty="0">
                <a:effectLst/>
                <a:latin typeface="+mj-lt"/>
                <a:ea typeface="+mj-ea"/>
                <a:cs typeface="+mj-cs"/>
                <a:sym typeface="Calibri"/>
              </a:rPr>
              <a:t>Clear guidance has been issued from the HSE explicitly stating that abbreviations must never be used on a consent from</a:t>
            </a:r>
          </a:p>
          <a:p>
            <a:endParaRPr lang="en-IE"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While there is  no specific timeframe mentioned, best practice recommends consent is obtained to allow appropriate time for reflection. Ideally, consent should be obtained as soon as a decision for surgery is agreed. This would allow an appropriate time for reflection. Obtaining consent on the day of surgery is fraught with contention. Patients may be in pain, anxious and scared or may feel they are an inconvenience if they delay their surgery.</a:t>
            </a:r>
          </a:p>
          <a:p>
            <a:endParaRPr lang="en-IE" dirty="0"/>
          </a:p>
        </p:txBody>
      </p:sp>
    </p:spTree>
    <p:extLst>
      <p:ext uri="{BB962C8B-B14F-4D97-AF65-F5344CB8AC3E}">
        <p14:creationId xmlns:p14="http://schemas.microsoft.com/office/powerpoint/2010/main" val="173663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For children under the age of 16, a parent or legal guardian can give consent to treatment. Despite the age of majority in Ireland being 18 years, children between 16 and 17 years can consent to treatment themselves under the Non-Fatal Offences Against the Person Act 1997. The opinions of children with the capacity to understand the nature of their procedure should always be considered, and it is encouraging to see 9 children sign their consent forms along with their parents. </a:t>
            </a:r>
          </a:p>
          <a:p>
            <a:pPr marL="0" marR="0" lvl="0" indent="0" defTabSz="914400" eaLnBrk="1" fontAlgn="auto" latinLnBrk="0" hangingPunct="1">
              <a:lnSpc>
                <a:spcPct val="100000"/>
              </a:lnSpc>
              <a:spcBef>
                <a:spcPts val="0"/>
              </a:spcBef>
              <a:spcAft>
                <a:spcPts val="0"/>
              </a:spcAft>
              <a:buClrTx/>
              <a:buSzTx/>
              <a:buFontTx/>
              <a:buNone/>
              <a:tabLst/>
              <a:defRPr/>
            </a:pPr>
            <a:endParaRPr lang="en-IE"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Eight children in our sample were over 16 years old. Of these children, only two co-signed their consent form with a parent.</a:t>
            </a:r>
          </a:p>
          <a:p>
            <a:pPr marL="0" marR="0" lvl="0" indent="0" defTabSz="914400" eaLnBrk="1" fontAlgn="auto" latinLnBrk="0" hangingPunct="1">
              <a:lnSpc>
                <a:spcPct val="100000"/>
              </a:lnSpc>
              <a:spcBef>
                <a:spcPts val="0"/>
              </a:spcBef>
              <a:spcAft>
                <a:spcPts val="0"/>
              </a:spcAft>
              <a:buClrTx/>
              <a:buSzTx/>
              <a:buFontTx/>
              <a:buNone/>
              <a:tabLst/>
              <a:defRPr/>
            </a:pPr>
            <a:endParaRPr lang="en-IE"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Medical social workers can give consent only if the child is under the care of the HSE and an application has been made to courts under Section 47 of the Child Care Act 1991. </a:t>
            </a:r>
          </a:p>
          <a:p>
            <a:endParaRPr lang="en-IE" dirty="0"/>
          </a:p>
          <a:p>
            <a:r>
              <a:rPr lang="en-IE" sz="1200" dirty="0">
                <a:effectLst/>
                <a:latin typeface="+mj-lt"/>
                <a:ea typeface="+mj-ea"/>
                <a:cs typeface="+mj-cs"/>
                <a:sym typeface="Calibri"/>
              </a:rPr>
              <a:t>Interestingly, two practices for obtaining consent deviated from what would be considered standard practice. For children under the age of 16, for elective surgery, only a parent, legal guardian or the courts can give consent. In one case, a consultant gave verbal consent over the phone. A consultant and foster parent gave consent in another. While foster parents can consent in emergencies and for ancillary treatments, it is advisable to obtain consent from the child’s parent before proceeding. However, if a child has been in foster care for more than 5 years, an Order can be granted giving the foster parents equal rights to consent as the child’s parents</a:t>
            </a:r>
            <a:endParaRPr lang="en-IE" dirty="0"/>
          </a:p>
        </p:txBody>
      </p:sp>
    </p:spTree>
    <p:extLst>
      <p:ext uri="{BB962C8B-B14F-4D97-AF65-F5344CB8AC3E}">
        <p14:creationId xmlns:p14="http://schemas.microsoft.com/office/powerpoint/2010/main" val="352060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sz="1200" dirty="0">
                <a:effectLst/>
                <a:latin typeface="+mj-lt"/>
                <a:ea typeface="+mj-ea"/>
                <a:cs typeface="+mj-cs"/>
                <a:sym typeface="Calibri"/>
              </a:rPr>
              <a:t>Failure to obtain valid informed consent from a patient is judged against the same standards against which medical negligence is tested. It effect, failure to obtain valid consent is a negligent act in itself. </a:t>
            </a:r>
          </a:p>
          <a:p>
            <a:endParaRPr lang="en-IE"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In Ireland, Dunne v. National Maternity Hospital sets out the legal precedent for negligence</a:t>
            </a:r>
            <a:r>
              <a:rPr lang="en-IE" sz="1200" baseline="30000" dirty="0">
                <a:effectLst/>
                <a:latin typeface="+mj-lt"/>
                <a:ea typeface="+mj-ea"/>
                <a:cs typeface="+mj-cs"/>
                <a:sym typeface="Calibri"/>
              </a:rPr>
              <a:t>.</a:t>
            </a:r>
            <a:r>
              <a:rPr lang="en-IE" sz="1200" dirty="0">
                <a:effectLst/>
                <a:latin typeface="+mj-lt"/>
                <a:ea typeface="+mj-ea"/>
                <a:cs typeface="+mj-cs"/>
                <a:sym typeface="Calibri"/>
              </a:rPr>
              <a:t> Doctors have a duty of care to obtain valid consent from patients. Failure to obtain consent in a manner such that “no medical practitioner or equal specialist or general status and skill would be guilty of if acting with ordinary care” is negligent. </a:t>
            </a:r>
          </a:p>
          <a:p>
            <a:pPr marL="0" marR="0" lvl="0" indent="0" defTabSz="914400" eaLnBrk="1" fontAlgn="auto" latinLnBrk="0" hangingPunct="1">
              <a:lnSpc>
                <a:spcPct val="100000"/>
              </a:lnSpc>
              <a:spcBef>
                <a:spcPts val="0"/>
              </a:spcBef>
              <a:spcAft>
                <a:spcPts val="0"/>
              </a:spcAft>
              <a:buClrTx/>
              <a:buSzTx/>
              <a:buFontTx/>
              <a:buNone/>
              <a:tabLst/>
              <a:defRPr/>
            </a:pPr>
            <a:endParaRPr lang="en-IE"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There is no legal requirement to obtain written consent prior to treatment. Neither is a signed consent form proof of valid informed consent. The quality and detail of the information given to patients and the manner in which this information is communicated to them remains key. The only way to satisfy the above is through contemporaneous notes and record keeping. </a:t>
            </a:r>
          </a:p>
          <a:p>
            <a:pPr marL="0" marR="0" lvl="0" indent="0" defTabSz="914400" eaLnBrk="1" fontAlgn="auto" latinLnBrk="0" hangingPunct="1">
              <a:lnSpc>
                <a:spcPct val="100000"/>
              </a:lnSpc>
              <a:spcBef>
                <a:spcPts val="0"/>
              </a:spcBef>
              <a:spcAft>
                <a:spcPts val="0"/>
              </a:spcAft>
              <a:buClrTx/>
              <a:buSzTx/>
              <a:buFontTx/>
              <a:buNone/>
              <a:tabLst/>
              <a:defRPr/>
            </a:pPr>
            <a:endParaRPr lang="en-IE"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IE" sz="1200" dirty="0">
                <a:effectLst/>
                <a:latin typeface="+mj-lt"/>
                <a:ea typeface="+mj-ea"/>
                <a:cs typeface="+mj-cs"/>
                <a:sym typeface="Calibri"/>
              </a:rPr>
              <a:t>The removal of generic consent forms and their replacement with consent forms specific for each type of surgery with specific risks would provide patients with better information about their proposed treatment. This would avoid the use of ineffective generic statements such as “risks/benefits discussed”. Unless written down, the disclosure of specific risks, on review, is legally indefensible. </a:t>
            </a:r>
          </a:p>
          <a:p>
            <a:pPr marL="0" marR="0" lvl="0" indent="0" defTabSz="914400" eaLnBrk="1" fontAlgn="auto" latinLnBrk="0" hangingPunct="1">
              <a:lnSpc>
                <a:spcPct val="100000"/>
              </a:lnSpc>
              <a:spcBef>
                <a:spcPts val="0"/>
              </a:spcBef>
              <a:spcAft>
                <a:spcPts val="0"/>
              </a:spcAft>
              <a:buClrTx/>
              <a:buSzTx/>
              <a:buFontTx/>
              <a:buNone/>
              <a:tabLst/>
              <a:defRPr/>
            </a:pPr>
            <a:endParaRPr lang="en-IE"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IE" sz="1200" dirty="0">
              <a:effectLst/>
              <a:latin typeface="+mj-lt"/>
              <a:ea typeface="+mj-ea"/>
              <a:cs typeface="+mj-cs"/>
              <a:sym typeface="Calibri"/>
            </a:endParaRPr>
          </a:p>
          <a:p>
            <a:endParaRPr lang="en-IE" dirty="0"/>
          </a:p>
        </p:txBody>
      </p:sp>
    </p:spTree>
    <p:extLst>
      <p:ext uri="{BB962C8B-B14F-4D97-AF65-F5344CB8AC3E}">
        <p14:creationId xmlns:p14="http://schemas.microsoft.com/office/powerpoint/2010/main" val="156016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 Green">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3" name="Body Level One…"/>
          <p:cNvSpPr txBox="1">
            <a:spLocks noGrp="1"/>
          </p:cNvSpPr>
          <p:nvPr>
            <p:ph type="body" sz="quarter" idx="1"/>
          </p:nvPr>
        </p:nvSpPr>
        <p:spPr>
          <a:xfrm>
            <a:off x="237148" y="2607317"/>
            <a:ext cx="3570288" cy="372036"/>
          </a:xfrm>
          <a:prstGeom prst="rect">
            <a:avLst/>
          </a:prstGeom>
        </p:spPr>
        <p:txBody>
          <a:bodyPr anchor="b">
            <a:normAutofit/>
          </a:bodyPr>
          <a:lstStyle>
            <a:lvl1pPr marL="0" indent="0">
              <a:buClrTx/>
              <a:buSzTx/>
              <a:buNone/>
              <a:defRPr>
                <a:solidFill>
                  <a:srgbClr val="FFFFFF"/>
                </a:solidFill>
                <a:latin typeface="Arial"/>
                <a:ea typeface="Arial"/>
                <a:cs typeface="Arial"/>
                <a:sym typeface="Arial"/>
              </a:defRPr>
            </a:lvl1pPr>
            <a:lvl2pPr>
              <a:buClrTx/>
              <a:buFontTx/>
              <a:defRPr>
                <a:solidFill>
                  <a:srgbClr val="FFFFFF"/>
                </a:solidFill>
                <a:latin typeface="Arial"/>
                <a:ea typeface="Arial"/>
                <a:cs typeface="Arial"/>
                <a:sym typeface="Arial"/>
              </a:defRPr>
            </a:lvl2pPr>
            <a:lvl3pPr>
              <a:buClrTx/>
              <a:buFontTx/>
              <a:defRPr>
                <a:solidFill>
                  <a:srgbClr val="FFFFFF"/>
                </a:solidFill>
                <a:latin typeface="Arial"/>
                <a:ea typeface="Arial"/>
                <a:cs typeface="Arial"/>
                <a:sym typeface="Arial"/>
              </a:defRPr>
            </a:lvl3pPr>
            <a:lvl4pPr>
              <a:buClrTx/>
              <a:buFontTx/>
              <a:defRPr>
                <a:solidFill>
                  <a:srgbClr val="FFFFFF"/>
                </a:solidFill>
                <a:latin typeface="Arial"/>
                <a:ea typeface="Arial"/>
                <a:cs typeface="Arial"/>
                <a:sym typeface="Arial"/>
              </a:defRPr>
            </a:lvl4pPr>
            <a:lvl5pPr>
              <a:buClrTx/>
              <a:buFontTx/>
              <a:defRPr>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 name="Text Placeholder 3"/>
          <p:cNvSpPr>
            <a:spLocks noGrp="1"/>
          </p:cNvSpPr>
          <p:nvPr>
            <p:ph type="body" sz="quarter" idx="13"/>
          </p:nvPr>
        </p:nvSpPr>
        <p:spPr>
          <a:xfrm>
            <a:off x="237894" y="3025954"/>
            <a:ext cx="3570288" cy="312349"/>
          </a:xfrm>
          <a:prstGeom prst="rect">
            <a:avLst/>
          </a:prstGeom>
        </p:spPr>
        <p:txBody>
          <a:bodyPr>
            <a:normAutofit/>
          </a:bodyPr>
          <a:lstStyle/>
          <a:p>
            <a:pPr marL="0" indent="0">
              <a:buClrTx/>
              <a:buSzTx/>
              <a:buNone/>
              <a:defRPr>
                <a:solidFill>
                  <a:srgbClr val="FFFFFF"/>
                </a:solidFill>
                <a:latin typeface="Arial"/>
                <a:ea typeface="Arial"/>
                <a:cs typeface="Arial"/>
                <a:sym typeface="Arial"/>
              </a:defRPr>
            </a:pPr>
            <a:endParaRPr/>
          </a:p>
        </p:txBody>
      </p:sp>
      <p:sp>
        <p:nvSpPr>
          <p:cNvPr id="15" name="Title Text"/>
          <p:cNvSpPr txBox="1">
            <a:spLocks noGrp="1"/>
          </p:cNvSpPr>
          <p:nvPr>
            <p:ph type="title"/>
          </p:nvPr>
        </p:nvSpPr>
        <p:spPr>
          <a:xfrm>
            <a:off x="237148" y="528389"/>
            <a:ext cx="3978258" cy="1790701"/>
          </a:xfrm>
          <a:prstGeom prst="rect">
            <a:avLst/>
          </a:prstGeom>
        </p:spPr>
        <p:txBody>
          <a:bodyPr/>
          <a:lstStyle/>
          <a:p>
            <a:r>
              <a:t>Title Text</a:t>
            </a:r>
          </a:p>
        </p:txBody>
      </p:sp>
      <p:pic>
        <p:nvPicPr>
          <p:cNvPr id="16" name="logo-set.png" descr="logo-set.png"/>
          <p:cNvPicPr>
            <a:picLocks noChangeAspect="1"/>
          </p:cNvPicPr>
          <p:nvPr/>
        </p:nvPicPr>
        <p:blipFill>
          <a:blip r:embed="rId3"/>
          <a:stretch>
            <a:fillRect/>
          </a:stretch>
        </p:blipFill>
        <p:spPr>
          <a:xfrm>
            <a:off x="4302032" y="4820865"/>
            <a:ext cx="4827378" cy="283965"/>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 column">
    <p:spTree>
      <p:nvGrpSpPr>
        <p:cNvPr id="1" name=""/>
        <p:cNvGrpSpPr/>
        <p:nvPr/>
      </p:nvGrpSpPr>
      <p:grpSpPr>
        <a:xfrm>
          <a:off x="0" y="0"/>
          <a:ext cx="0" cy="0"/>
          <a:chOff x="0" y="0"/>
          <a:chExt cx="0" cy="0"/>
        </a:xfrm>
      </p:grpSpPr>
      <p:pic>
        <p:nvPicPr>
          <p:cNvPr id="32" name="Picture 6" descr="Picture 6"/>
          <p:cNvPicPr>
            <a:picLocks noChangeAspect="1"/>
          </p:cNvPicPr>
          <p:nvPr/>
        </p:nvPicPr>
        <p:blipFill>
          <a:blip r:embed="rId2"/>
          <a:stretch>
            <a:fillRect/>
          </a:stretch>
        </p:blipFill>
        <p:spPr>
          <a:xfrm>
            <a:off x="1" y="0"/>
            <a:ext cx="9135878" cy="5143499"/>
          </a:xfrm>
          <a:prstGeom prst="rect">
            <a:avLst/>
          </a:prstGeom>
          <a:ln w="12700">
            <a:miter lim="400000"/>
          </a:ln>
        </p:spPr>
      </p:pic>
      <p:sp>
        <p:nvSpPr>
          <p:cNvPr id="33" name="Title Text"/>
          <p:cNvSpPr txBox="1">
            <a:spLocks noGrp="1"/>
          </p:cNvSpPr>
          <p:nvPr>
            <p:ph type="title"/>
          </p:nvPr>
        </p:nvSpPr>
        <p:spPr>
          <a:xfrm>
            <a:off x="487050" y="235246"/>
            <a:ext cx="8168000" cy="442701"/>
          </a:xfrm>
          <a:prstGeom prst="rect">
            <a:avLst/>
          </a:prstGeom>
        </p:spPr>
        <p:txBody>
          <a:bodyPr anchor="t"/>
          <a:lstStyle>
            <a:lvl1pPr>
              <a:defRPr sz="2500">
                <a:solidFill>
                  <a:srgbClr val="14559D"/>
                </a:solidFill>
              </a:defRPr>
            </a:lvl1pPr>
          </a:lstStyle>
          <a:p>
            <a:r>
              <a:t>Title Text</a:t>
            </a:r>
          </a:p>
        </p:txBody>
      </p:sp>
      <p:sp>
        <p:nvSpPr>
          <p:cNvPr id="34" name="Body Level One…"/>
          <p:cNvSpPr txBox="1">
            <a:spLocks noGrp="1"/>
          </p:cNvSpPr>
          <p:nvPr>
            <p:ph type="body" sz="quarter" idx="1"/>
          </p:nvPr>
        </p:nvSpPr>
        <p:spPr>
          <a:xfrm>
            <a:off x="487050" y="599697"/>
            <a:ext cx="8168000" cy="432691"/>
          </a:xfrm>
          <a:prstGeom prst="rect">
            <a:avLst/>
          </a:prstGeom>
        </p:spPr>
        <p:txBody>
          <a:bodyPr>
            <a:normAutofit/>
          </a:bodyPr>
          <a:lstStyle>
            <a:lvl1pPr marL="0" indent="0">
              <a:buClrTx/>
              <a:buSzTx/>
              <a:buNone/>
              <a:defRPr sz="1800">
                <a:solidFill>
                  <a:srgbClr val="404040"/>
                </a:solidFill>
                <a:latin typeface="Arial"/>
                <a:ea typeface="Arial"/>
                <a:cs typeface="Arial"/>
                <a:sym typeface="Arial"/>
              </a:defRPr>
            </a:lvl1pPr>
            <a:lvl2pPr>
              <a:buClrTx/>
              <a:buFontTx/>
              <a:defRPr sz="1800">
                <a:solidFill>
                  <a:srgbClr val="404040"/>
                </a:solidFill>
                <a:latin typeface="Arial"/>
                <a:ea typeface="Arial"/>
                <a:cs typeface="Arial"/>
                <a:sym typeface="Arial"/>
              </a:defRPr>
            </a:lvl2pPr>
            <a:lvl3pPr>
              <a:buClrTx/>
              <a:buFontTx/>
              <a:defRPr sz="1800">
                <a:solidFill>
                  <a:srgbClr val="404040"/>
                </a:solidFill>
                <a:latin typeface="Arial"/>
                <a:ea typeface="Arial"/>
                <a:cs typeface="Arial"/>
                <a:sym typeface="Arial"/>
              </a:defRPr>
            </a:lvl3pPr>
            <a:lvl4pPr>
              <a:buClrTx/>
              <a:buFontTx/>
              <a:defRPr sz="1800">
                <a:solidFill>
                  <a:srgbClr val="404040"/>
                </a:solidFill>
                <a:latin typeface="Arial"/>
                <a:ea typeface="Arial"/>
                <a:cs typeface="Arial"/>
                <a:sym typeface="Arial"/>
              </a:defRPr>
            </a:lvl4pPr>
            <a:lvl5pPr>
              <a:buClrTx/>
              <a:buFontTx/>
              <a:defRPr sz="1800">
                <a:solidFill>
                  <a:srgbClr val="40404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5" name="Text Placeholder 4"/>
          <p:cNvSpPr>
            <a:spLocks noGrp="1"/>
          </p:cNvSpPr>
          <p:nvPr>
            <p:ph type="body" idx="13"/>
          </p:nvPr>
        </p:nvSpPr>
        <p:spPr>
          <a:xfrm>
            <a:off x="485998" y="1229031"/>
            <a:ext cx="8169003" cy="3011769"/>
          </a:xfrm>
          <a:prstGeom prst="rect">
            <a:avLst/>
          </a:prstGeom>
        </p:spPr>
        <p:txBody>
          <a:bodyPr>
            <a:normAutofit/>
          </a:bodyPr>
          <a:lstStyle/>
          <a:p>
            <a:pPr>
              <a:buClr>
                <a:srgbClr val="14559D"/>
              </a:buClr>
              <a:defRPr>
                <a:solidFill>
                  <a:srgbClr val="404040"/>
                </a:solidFill>
              </a:defRPr>
            </a:pPr>
            <a:endParaRPr/>
          </a:p>
        </p:txBody>
      </p:sp>
      <p:sp>
        <p:nvSpPr>
          <p:cNvPr id="36" name="Straight Connector 11"/>
          <p:cNvSpPr/>
          <p:nvPr/>
        </p:nvSpPr>
        <p:spPr>
          <a:xfrm>
            <a:off x="475225" y="1089738"/>
            <a:ext cx="8177163" cy="1"/>
          </a:xfrm>
          <a:prstGeom prst="line">
            <a:avLst/>
          </a:prstGeom>
          <a:ln w="12700">
            <a:solidFill>
              <a:srgbClr val="D9D9D9"/>
            </a:solidFill>
            <a:miter/>
          </a:ln>
        </p:spPr>
        <p:txBody>
          <a:bodyPr lIns="45719" rIns="45719"/>
          <a:lstStyle/>
          <a:p>
            <a:endParaRP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 column">
    <p:spTree>
      <p:nvGrpSpPr>
        <p:cNvPr id="1" name=""/>
        <p:cNvGrpSpPr/>
        <p:nvPr/>
      </p:nvGrpSpPr>
      <p:grpSpPr>
        <a:xfrm>
          <a:off x="0" y="0"/>
          <a:ext cx="0" cy="0"/>
          <a:chOff x="0" y="0"/>
          <a:chExt cx="0" cy="0"/>
        </a:xfrm>
      </p:grpSpPr>
      <p:pic>
        <p:nvPicPr>
          <p:cNvPr id="44" name="Picture 6" descr="Picture 6"/>
          <p:cNvPicPr>
            <a:picLocks noChangeAspect="1"/>
          </p:cNvPicPr>
          <p:nvPr/>
        </p:nvPicPr>
        <p:blipFill>
          <a:blip r:embed="rId2"/>
          <a:stretch>
            <a:fillRect/>
          </a:stretch>
        </p:blipFill>
        <p:spPr>
          <a:xfrm>
            <a:off x="1" y="0"/>
            <a:ext cx="9135878" cy="5143499"/>
          </a:xfrm>
          <a:prstGeom prst="rect">
            <a:avLst/>
          </a:prstGeom>
          <a:ln w="12700">
            <a:miter lim="400000"/>
          </a:ln>
        </p:spPr>
      </p:pic>
      <p:sp>
        <p:nvSpPr>
          <p:cNvPr id="45" name="Body Level One…"/>
          <p:cNvSpPr txBox="1">
            <a:spLocks noGrp="1"/>
          </p:cNvSpPr>
          <p:nvPr>
            <p:ph type="body" sz="half" idx="1"/>
          </p:nvPr>
        </p:nvSpPr>
        <p:spPr>
          <a:xfrm>
            <a:off x="485999" y="1229033"/>
            <a:ext cx="3960002" cy="3019962"/>
          </a:xfrm>
          <a:prstGeom prst="rect">
            <a:avLst/>
          </a:prstGeom>
        </p:spPr>
        <p:txBody>
          <a:bodyPr>
            <a:normAutofit/>
          </a:bodyPr>
          <a:lstStyle>
            <a:lvl1pPr>
              <a:buClr>
                <a:srgbClr val="14559D"/>
              </a:buClr>
              <a:defRPr>
                <a:solidFill>
                  <a:srgbClr val="404040"/>
                </a:solidFill>
              </a:defRPr>
            </a:lvl1pPr>
            <a:lvl2pPr marL="406400" indent="-228600">
              <a:buClr>
                <a:srgbClr val="14559D"/>
              </a:buClr>
              <a:buSzPct val="100000"/>
              <a:buFontTx/>
              <a:buChar char="•"/>
              <a:defRPr>
                <a:solidFill>
                  <a:srgbClr val="404040"/>
                </a:solidFill>
              </a:defRPr>
            </a:lvl2pPr>
            <a:lvl3pPr marL="590550" indent="-228600">
              <a:buClr>
                <a:srgbClr val="14559D"/>
              </a:buClr>
              <a:buSzPct val="120000"/>
              <a:buFontTx/>
              <a:buChar char="-"/>
              <a:defRPr>
                <a:solidFill>
                  <a:srgbClr val="404040"/>
                </a:solidFill>
              </a:defRPr>
            </a:lvl3pPr>
            <a:lvl4pPr>
              <a:buClr>
                <a:srgbClr val="14559D"/>
              </a:buClr>
              <a:defRPr>
                <a:solidFill>
                  <a:srgbClr val="404040"/>
                </a:solidFill>
              </a:defRPr>
            </a:lvl4pPr>
            <a:lvl5pPr>
              <a:buClr>
                <a:srgbClr val="14559D"/>
              </a:buClr>
              <a:defRPr>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46" name="Text Placeholder 4"/>
          <p:cNvSpPr>
            <a:spLocks noGrp="1"/>
          </p:cNvSpPr>
          <p:nvPr>
            <p:ph type="body" sz="half" idx="13"/>
          </p:nvPr>
        </p:nvSpPr>
        <p:spPr>
          <a:xfrm>
            <a:off x="4679999" y="1229033"/>
            <a:ext cx="3960002" cy="3019962"/>
          </a:xfrm>
          <a:prstGeom prst="rect">
            <a:avLst/>
          </a:prstGeom>
        </p:spPr>
        <p:txBody>
          <a:bodyPr>
            <a:normAutofit/>
          </a:bodyPr>
          <a:lstStyle/>
          <a:p>
            <a:pPr>
              <a:buClr>
                <a:srgbClr val="14559D"/>
              </a:buClr>
              <a:defRPr>
                <a:solidFill>
                  <a:srgbClr val="404040"/>
                </a:solidFill>
              </a:defRPr>
            </a:pPr>
            <a:endParaRPr/>
          </a:p>
        </p:txBody>
      </p:sp>
      <p:sp>
        <p:nvSpPr>
          <p:cNvPr id="47" name="Title Text"/>
          <p:cNvSpPr txBox="1">
            <a:spLocks noGrp="1"/>
          </p:cNvSpPr>
          <p:nvPr>
            <p:ph type="title"/>
          </p:nvPr>
        </p:nvSpPr>
        <p:spPr>
          <a:xfrm>
            <a:off x="487050" y="235246"/>
            <a:ext cx="8168000" cy="442701"/>
          </a:xfrm>
          <a:prstGeom prst="rect">
            <a:avLst/>
          </a:prstGeom>
        </p:spPr>
        <p:txBody>
          <a:bodyPr anchor="t"/>
          <a:lstStyle>
            <a:lvl1pPr>
              <a:defRPr sz="2500">
                <a:solidFill>
                  <a:srgbClr val="14559D"/>
                </a:solidFill>
              </a:defRPr>
            </a:lvl1pPr>
          </a:lstStyle>
          <a:p>
            <a:r>
              <a:t>Title Text</a:t>
            </a:r>
          </a:p>
        </p:txBody>
      </p:sp>
      <p:sp>
        <p:nvSpPr>
          <p:cNvPr id="48" name="Text Placeholder 3"/>
          <p:cNvSpPr>
            <a:spLocks noGrp="1"/>
          </p:cNvSpPr>
          <p:nvPr>
            <p:ph type="body" sz="quarter" idx="14"/>
          </p:nvPr>
        </p:nvSpPr>
        <p:spPr>
          <a:xfrm>
            <a:off x="487050" y="599697"/>
            <a:ext cx="8168000" cy="432691"/>
          </a:xfrm>
          <a:prstGeom prst="rect">
            <a:avLst/>
          </a:prstGeom>
        </p:spPr>
        <p:txBody>
          <a:bodyPr>
            <a:normAutofit/>
          </a:bodyPr>
          <a:lstStyle/>
          <a:p>
            <a:pPr marL="0" indent="0">
              <a:buClrTx/>
              <a:buSzTx/>
              <a:buNone/>
              <a:defRPr sz="1800">
                <a:solidFill>
                  <a:srgbClr val="404040"/>
                </a:solidFill>
                <a:latin typeface="Arial"/>
                <a:ea typeface="Arial"/>
                <a:cs typeface="Arial"/>
                <a:sym typeface="Arial"/>
              </a:defRPr>
            </a:pPr>
            <a:endParaRPr/>
          </a:p>
        </p:txBody>
      </p:sp>
      <p:sp>
        <p:nvSpPr>
          <p:cNvPr id="49" name="Straight Connector 9"/>
          <p:cNvSpPr/>
          <p:nvPr/>
        </p:nvSpPr>
        <p:spPr>
          <a:xfrm>
            <a:off x="475225" y="1089738"/>
            <a:ext cx="8177163" cy="1"/>
          </a:xfrm>
          <a:prstGeom prst="line">
            <a:avLst/>
          </a:prstGeom>
          <a:ln w="12700">
            <a:solidFill>
              <a:srgbClr val="D9D9D9"/>
            </a:solidFill>
            <a:miter/>
          </a:ln>
        </p:spPr>
        <p:txBody>
          <a:bodyPr lIns="45719" rIns="45719"/>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White text + chart">
    <p:spTree>
      <p:nvGrpSpPr>
        <p:cNvPr id="1" name=""/>
        <p:cNvGrpSpPr/>
        <p:nvPr/>
      </p:nvGrpSpPr>
      <p:grpSpPr>
        <a:xfrm>
          <a:off x="0" y="0"/>
          <a:ext cx="0" cy="0"/>
          <a:chOff x="0" y="0"/>
          <a:chExt cx="0" cy="0"/>
        </a:xfrm>
      </p:grpSpPr>
      <p:pic>
        <p:nvPicPr>
          <p:cNvPr id="57" name="Picture 6" descr="Picture 6"/>
          <p:cNvPicPr>
            <a:picLocks noChangeAspect="1"/>
          </p:cNvPicPr>
          <p:nvPr/>
        </p:nvPicPr>
        <p:blipFill>
          <a:blip r:embed="rId2"/>
          <a:stretch>
            <a:fillRect/>
          </a:stretch>
        </p:blipFill>
        <p:spPr>
          <a:xfrm>
            <a:off x="1" y="0"/>
            <a:ext cx="9135878" cy="5143499"/>
          </a:xfrm>
          <a:prstGeom prst="rect">
            <a:avLst/>
          </a:prstGeom>
          <a:ln w="12700">
            <a:miter lim="400000"/>
          </a:ln>
        </p:spPr>
      </p:pic>
      <p:sp>
        <p:nvSpPr>
          <p:cNvPr id="58" name="Body Level One…"/>
          <p:cNvSpPr txBox="1">
            <a:spLocks noGrp="1"/>
          </p:cNvSpPr>
          <p:nvPr>
            <p:ph type="body" sz="half" idx="1"/>
          </p:nvPr>
        </p:nvSpPr>
        <p:spPr>
          <a:xfrm>
            <a:off x="485999" y="1229033"/>
            <a:ext cx="3960002" cy="3019962"/>
          </a:xfrm>
          <a:prstGeom prst="rect">
            <a:avLst/>
          </a:prstGeom>
        </p:spPr>
        <p:txBody>
          <a:bodyPr>
            <a:normAutofit/>
          </a:bodyPr>
          <a:lstStyle>
            <a:lvl1pPr>
              <a:buClr>
                <a:srgbClr val="14559D"/>
              </a:buClr>
              <a:defRPr>
                <a:solidFill>
                  <a:srgbClr val="404040"/>
                </a:solidFill>
              </a:defRPr>
            </a:lvl1pPr>
            <a:lvl2pPr marL="406400" indent="-228600">
              <a:buClr>
                <a:srgbClr val="14559D"/>
              </a:buClr>
              <a:buSzPct val="100000"/>
              <a:buFontTx/>
              <a:buChar char="•"/>
              <a:defRPr>
                <a:solidFill>
                  <a:srgbClr val="404040"/>
                </a:solidFill>
              </a:defRPr>
            </a:lvl2pPr>
            <a:lvl3pPr marL="590550" indent="-228600">
              <a:buClr>
                <a:srgbClr val="14559D"/>
              </a:buClr>
              <a:buSzPct val="120000"/>
              <a:buFontTx/>
              <a:buChar char="-"/>
              <a:defRPr>
                <a:solidFill>
                  <a:srgbClr val="404040"/>
                </a:solidFill>
              </a:defRPr>
            </a:lvl3pPr>
            <a:lvl4pPr>
              <a:buClr>
                <a:srgbClr val="14559D"/>
              </a:buClr>
              <a:defRPr>
                <a:solidFill>
                  <a:srgbClr val="404040"/>
                </a:solidFill>
              </a:defRPr>
            </a:lvl4pPr>
            <a:lvl5pPr>
              <a:buClr>
                <a:srgbClr val="14559D"/>
              </a:buClr>
              <a:defRPr>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59" name="Title Text"/>
          <p:cNvSpPr txBox="1">
            <a:spLocks noGrp="1"/>
          </p:cNvSpPr>
          <p:nvPr>
            <p:ph type="title"/>
          </p:nvPr>
        </p:nvSpPr>
        <p:spPr>
          <a:xfrm>
            <a:off x="487050" y="235246"/>
            <a:ext cx="8168000" cy="442701"/>
          </a:xfrm>
          <a:prstGeom prst="rect">
            <a:avLst/>
          </a:prstGeom>
        </p:spPr>
        <p:txBody>
          <a:bodyPr anchor="t"/>
          <a:lstStyle>
            <a:lvl1pPr>
              <a:defRPr sz="2500">
                <a:solidFill>
                  <a:srgbClr val="14559D"/>
                </a:solidFill>
              </a:defRPr>
            </a:lvl1pPr>
          </a:lstStyle>
          <a:p>
            <a:r>
              <a:t>Title Text</a:t>
            </a:r>
          </a:p>
        </p:txBody>
      </p:sp>
      <p:sp>
        <p:nvSpPr>
          <p:cNvPr id="60" name="Text Placeholder 3"/>
          <p:cNvSpPr>
            <a:spLocks noGrp="1"/>
          </p:cNvSpPr>
          <p:nvPr>
            <p:ph type="body" sz="quarter" idx="13"/>
          </p:nvPr>
        </p:nvSpPr>
        <p:spPr>
          <a:xfrm>
            <a:off x="487050" y="599697"/>
            <a:ext cx="8168000" cy="432691"/>
          </a:xfrm>
          <a:prstGeom prst="rect">
            <a:avLst/>
          </a:prstGeom>
        </p:spPr>
        <p:txBody>
          <a:bodyPr>
            <a:normAutofit/>
          </a:bodyPr>
          <a:lstStyle/>
          <a:p>
            <a:pPr marL="0" indent="0">
              <a:buClrTx/>
              <a:buSzTx/>
              <a:buNone/>
              <a:defRPr sz="1800">
                <a:solidFill>
                  <a:srgbClr val="404040"/>
                </a:solidFill>
                <a:latin typeface="Arial"/>
                <a:ea typeface="Arial"/>
                <a:cs typeface="Arial"/>
                <a:sym typeface="Arial"/>
              </a:defRPr>
            </a:pPr>
            <a:endParaRPr/>
          </a:p>
        </p:txBody>
      </p:sp>
      <p:sp>
        <p:nvSpPr>
          <p:cNvPr id="61" name="Straight Connector 11"/>
          <p:cNvSpPr/>
          <p:nvPr/>
        </p:nvSpPr>
        <p:spPr>
          <a:xfrm>
            <a:off x="475225" y="1089738"/>
            <a:ext cx="8177163" cy="1"/>
          </a:xfrm>
          <a:prstGeom prst="line">
            <a:avLst/>
          </a:prstGeom>
          <a:ln w="12700">
            <a:solidFill>
              <a:srgbClr val="D9D9D9"/>
            </a:solidFill>
            <a:miter/>
          </a:ln>
        </p:spPr>
        <p:txBody>
          <a:bodyPr lIns="45719" rIns="45719"/>
          <a:lstStyle/>
          <a:p>
            <a:endParaRP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 column large bullets">
    <p:spTree>
      <p:nvGrpSpPr>
        <p:cNvPr id="1" name=""/>
        <p:cNvGrpSpPr/>
        <p:nvPr/>
      </p:nvGrpSpPr>
      <p:grpSpPr>
        <a:xfrm>
          <a:off x="0" y="0"/>
          <a:ext cx="0" cy="0"/>
          <a:chOff x="0" y="0"/>
          <a:chExt cx="0" cy="0"/>
        </a:xfrm>
      </p:grpSpPr>
      <p:pic>
        <p:nvPicPr>
          <p:cNvPr id="69" name="Picture 5" descr="Picture 5"/>
          <p:cNvPicPr>
            <a:picLocks noChangeAspect="1"/>
          </p:cNvPicPr>
          <p:nvPr/>
        </p:nvPicPr>
        <p:blipFill>
          <a:blip r:embed="rId2"/>
          <a:stretch>
            <a:fillRect/>
          </a:stretch>
        </p:blipFill>
        <p:spPr>
          <a:xfrm>
            <a:off x="1" y="0"/>
            <a:ext cx="9135878" cy="5143499"/>
          </a:xfrm>
          <a:prstGeom prst="rect">
            <a:avLst/>
          </a:prstGeom>
          <a:ln w="12700">
            <a:miter lim="400000"/>
          </a:ln>
        </p:spPr>
      </p:pic>
      <p:sp>
        <p:nvSpPr>
          <p:cNvPr id="70" name="Title Text"/>
          <p:cNvSpPr txBox="1">
            <a:spLocks noGrp="1"/>
          </p:cNvSpPr>
          <p:nvPr>
            <p:ph type="title"/>
          </p:nvPr>
        </p:nvSpPr>
        <p:spPr>
          <a:xfrm>
            <a:off x="487050" y="235246"/>
            <a:ext cx="8168000" cy="442701"/>
          </a:xfrm>
          <a:prstGeom prst="rect">
            <a:avLst/>
          </a:prstGeom>
        </p:spPr>
        <p:txBody>
          <a:bodyPr anchor="t"/>
          <a:lstStyle>
            <a:lvl1pPr>
              <a:defRPr sz="2500">
                <a:solidFill>
                  <a:srgbClr val="14559D"/>
                </a:solidFill>
              </a:defRPr>
            </a:lvl1pPr>
          </a:lstStyle>
          <a:p>
            <a:r>
              <a:t>Title Text</a:t>
            </a:r>
          </a:p>
        </p:txBody>
      </p:sp>
      <p:sp>
        <p:nvSpPr>
          <p:cNvPr id="71" name="Body Level One…"/>
          <p:cNvSpPr txBox="1">
            <a:spLocks noGrp="1"/>
          </p:cNvSpPr>
          <p:nvPr>
            <p:ph type="body" sz="quarter" idx="1"/>
          </p:nvPr>
        </p:nvSpPr>
        <p:spPr>
          <a:xfrm>
            <a:off x="487050" y="599697"/>
            <a:ext cx="8168000" cy="432691"/>
          </a:xfrm>
          <a:prstGeom prst="rect">
            <a:avLst/>
          </a:prstGeom>
        </p:spPr>
        <p:txBody>
          <a:bodyPr>
            <a:normAutofit/>
          </a:bodyPr>
          <a:lstStyle>
            <a:lvl1pPr marL="0" indent="0">
              <a:buClrTx/>
              <a:buSzTx/>
              <a:buNone/>
              <a:defRPr sz="1800">
                <a:solidFill>
                  <a:srgbClr val="404040"/>
                </a:solidFill>
                <a:latin typeface="Arial"/>
                <a:ea typeface="Arial"/>
                <a:cs typeface="Arial"/>
                <a:sym typeface="Arial"/>
              </a:defRPr>
            </a:lvl1pPr>
            <a:lvl2pPr>
              <a:buClrTx/>
              <a:buFontTx/>
              <a:defRPr sz="1800">
                <a:solidFill>
                  <a:srgbClr val="404040"/>
                </a:solidFill>
                <a:latin typeface="Arial"/>
                <a:ea typeface="Arial"/>
                <a:cs typeface="Arial"/>
                <a:sym typeface="Arial"/>
              </a:defRPr>
            </a:lvl2pPr>
            <a:lvl3pPr>
              <a:buClrTx/>
              <a:buFontTx/>
              <a:defRPr sz="1800">
                <a:solidFill>
                  <a:srgbClr val="404040"/>
                </a:solidFill>
                <a:latin typeface="Arial"/>
                <a:ea typeface="Arial"/>
                <a:cs typeface="Arial"/>
                <a:sym typeface="Arial"/>
              </a:defRPr>
            </a:lvl3pPr>
            <a:lvl4pPr>
              <a:buClrTx/>
              <a:buFontTx/>
              <a:defRPr sz="1800">
                <a:solidFill>
                  <a:srgbClr val="404040"/>
                </a:solidFill>
                <a:latin typeface="Arial"/>
                <a:ea typeface="Arial"/>
                <a:cs typeface="Arial"/>
                <a:sym typeface="Arial"/>
              </a:defRPr>
            </a:lvl4pPr>
            <a:lvl5pPr>
              <a:buClrTx/>
              <a:buFontTx/>
              <a:defRPr sz="1800">
                <a:solidFill>
                  <a:srgbClr val="40404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2" name="Straight Connector 9"/>
          <p:cNvSpPr/>
          <p:nvPr/>
        </p:nvSpPr>
        <p:spPr>
          <a:xfrm>
            <a:off x="475225" y="1089738"/>
            <a:ext cx="8177163" cy="1"/>
          </a:xfrm>
          <a:prstGeom prst="line">
            <a:avLst/>
          </a:prstGeom>
          <a:ln w="12700">
            <a:solidFill>
              <a:srgbClr val="D9D9D9"/>
            </a:solidFill>
            <a:miter/>
          </a:ln>
        </p:spPr>
        <p:txBody>
          <a:bodyPr lIns="45719" rIns="45719"/>
          <a:lstStyle/>
          <a:p>
            <a:endParaRPr/>
          </a:p>
        </p:txBody>
      </p:sp>
      <p:sp>
        <p:nvSpPr>
          <p:cNvPr id="73" name="Text Placeholder 4"/>
          <p:cNvSpPr>
            <a:spLocks noGrp="1"/>
          </p:cNvSpPr>
          <p:nvPr>
            <p:ph type="body" idx="13"/>
          </p:nvPr>
        </p:nvSpPr>
        <p:spPr>
          <a:xfrm>
            <a:off x="485999" y="1237226"/>
            <a:ext cx="6840002" cy="3068374"/>
          </a:xfrm>
          <a:prstGeom prst="rect">
            <a:avLst/>
          </a:prstGeom>
        </p:spPr>
        <p:txBody>
          <a:bodyPr>
            <a:normAutofit/>
          </a:bodyPr>
          <a:lstStyle/>
          <a:p>
            <a:pPr marL="361950" indent="-361950">
              <a:buClr>
                <a:srgbClr val="14559D"/>
              </a:buClr>
              <a:defRPr>
                <a:solidFill>
                  <a:srgbClr val="404040"/>
                </a:solidFill>
              </a:defRPr>
            </a:pPr>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Grey 1 column circle Image">
    <p:spTree>
      <p:nvGrpSpPr>
        <p:cNvPr id="1" name=""/>
        <p:cNvGrpSpPr/>
        <p:nvPr/>
      </p:nvGrpSpPr>
      <p:grpSpPr>
        <a:xfrm>
          <a:off x="0" y="0"/>
          <a:ext cx="0" cy="0"/>
          <a:chOff x="0" y="0"/>
          <a:chExt cx="0" cy="0"/>
        </a:xfrm>
      </p:grpSpPr>
      <p:pic>
        <p:nvPicPr>
          <p:cNvPr id="81" name="Picture 10" descr="Picture 10"/>
          <p:cNvPicPr>
            <a:picLocks noChangeAspect="1"/>
          </p:cNvPicPr>
          <p:nvPr/>
        </p:nvPicPr>
        <p:blipFill>
          <a:blip r:embed="rId2"/>
          <a:stretch>
            <a:fillRect/>
          </a:stretch>
        </p:blipFill>
        <p:spPr>
          <a:xfrm>
            <a:off x="1" y="0"/>
            <a:ext cx="9135878" cy="5143499"/>
          </a:xfrm>
          <a:prstGeom prst="rect">
            <a:avLst/>
          </a:prstGeom>
          <a:ln w="12700">
            <a:miter lim="400000"/>
          </a:ln>
        </p:spPr>
      </p:pic>
      <p:sp>
        <p:nvSpPr>
          <p:cNvPr id="82" name="Picture Placeholder 13"/>
          <p:cNvSpPr>
            <a:spLocks noGrp="1"/>
          </p:cNvSpPr>
          <p:nvPr>
            <p:ph type="pic" sz="half" idx="13"/>
          </p:nvPr>
        </p:nvSpPr>
        <p:spPr>
          <a:xfrm>
            <a:off x="5506065" y="1232443"/>
            <a:ext cx="3073503" cy="3071499"/>
          </a:xfrm>
          <a:prstGeom prst="rect">
            <a:avLst/>
          </a:prstGeom>
        </p:spPr>
        <p:txBody>
          <a:bodyPr lIns="91439" rIns="91439"/>
          <a:lstStyle/>
          <a:p>
            <a:endParaRPr/>
          </a:p>
        </p:txBody>
      </p:sp>
      <p:sp>
        <p:nvSpPr>
          <p:cNvPr id="83" name="Body Level One…"/>
          <p:cNvSpPr txBox="1">
            <a:spLocks noGrp="1"/>
          </p:cNvSpPr>
          <p:nvPr>
            <p:ph type="body" sz="half" idx="1"/>
          </p:nvPr>
        </p:nvSpPr>
        <p:spPr>
          <a:xfrm>
            <a:off x="485999" y="1237224"/>
            <a:ext cx="4842002" cy="3056194"/>
          </a:xfrm>
          <a:prstGeom prst="rect">
            <a:avLst/>
          </a:prstGeom>
        </p:spPr>
        <p:txBody>
          <a:bodyPr>
            <a:normAutofit/>
          </a:bodyPr>
          <a:lstStyle>
            <a:lvl1pPr>
              <a:buClr>
                <a:srgbClr val="14559D"/>
              </a:buClr>
              <a:defRPr>
                <a:solidFill>
                  <a:srgbClr val="404040"/>
                </a:solidFill>
              </a:defRPr>
            </a:lvl1pPr>
            <a:lvl2pPr>
              <a:buClr>
                <a:srgbClr val="14559D"/>
              </a:buClr>
              <a:defRPr>
                <a:solidFill>
                  <a:srgbClr val="404040"/>
                </a:solidFill>
              </a:defRPr>
            </a:lvl2pPr>
            <a:lvl3pPr>
              <a:buClr>
                <a:srgbClr val="14559D"/>
              </a:buClr>
              <a:defRPr>
                <a:solidFill>
                  <a:srgbClr val="404040"/>
                </a:solidFill>
              </a:defRPr>
            </a:lvl3pPr>
            <a:lvl4pPr>
              <a:buClr>
                <a:srgbClr val="14559D"/>
              </a:buClr>
              <a:defRPr>
                <a:solidFill>
                  <a:srgbClr val="404040"/>
                </a:solidFill>
              </a:defRPr>
            </a:lvl4pPr>
            <a:lvl5pPr>
              <a:buClr>
                <a:srgbClr val="14559D"/>
              </a:buClr>
              <a:defRPr>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84" name="Title Text"/>
          <p:cNvSpPr txBox="1">
            <a:spLocks noGrp="1"/>
          </p:cNvSpPr>
          <p:nvPr>
            <p:ph type="title"/>
          </p:nvPr>
        </p:nvSpPr>
        <p:spPr>
          <a:xfrm>
            <a:off x="487050" y="235246"/>
            <a:ext cx="8168000" cy="442701"/>
          </a:xfrm>
          <a:prstGeom prst="rect">
            <a:avLst/>
          </a:prstGeom>
        </p:spPr>
        <p:txBody>
          <a:bodyPr anchor="t"/>
          <a:lstStyle>
            <a:lvl1pPr>
              <a:defRPr sz="2500">
                <a:solidFill>
                  <a:srgbClr val="14559D"/>
                </a:solidFill>
              </a:defRPr>
            </a:lvl1pPr>
          </a:lstStyle>
          <a:p>
            <a:r>
              <a:t>Title Text</a:t>
            </a:r>
          </a:p>
        </p:txBody>
      </p:sp>
      <p:sp>
        <p:nvSpPr>
          <p:cNvPr id="85" name="Text Placeholder 3"/>
          <p:cNvSpPr>
            <a:spLocks noGrp="1"/>
          </p:cNvSpPr>
          <p:nvPr>
            <p:ph type="body" sz="quarter" idx="14"/>
          </p:nvPr>
        </p:nvSpPr>
        <p:spPr>
          <a:xfrm>
            <a:off x="487050" y="599697"/>
            <a:ext cx="8168000" cy="432691"/>
          </a:xfrm>
          <a:prstGeom prst="rect">
            <a:avLst/>
          </a:prstGeom>
        </p:spPr>
        <p:txBody>
          <a:bodyPr>
            <a:normAutofit/>
          </a:bodyPr>
          <a:lstStyle/>
          <a:p>
            <a:pPr marL="0" indent="0">
              <a:buClrTx/>
              <a:buSzTx/>
              <a:buNone/>
              <a:defRPr sz="1800">
                <a:solidFill>
                  <a:srgbClr val="404040"/>
                </a:solidFill>
                <a:latin typeface="Arial"/>
                <a:ea typeface="Arial"/>
                <a:cs typeface="Arial"/>
                <a:sym typeface="Arial"/>
              </a:defRPr>
            </a:pPr>
            <a:endParaRPr/>
          </a:p>
        </p:txBody>
      </p:sp>
      <p:sp>
        <p:nvSpPr>
          <p:cNvPr id="86" name="Straight Connector 8"/>
          <p:cNvSpPr/>
          <p:nvPr/>
        </p:nvSpPr>
        <p:spPr>
          <a:xfrm>
            <a:off x="475225" y="1089738"/>
            <a:ext cx="8177163" cy="1"/>
          </a:xfrm>
          <a:prstGeom prst="line">
            <a:avLst/>
          </a:prstGeom>
          <a:ln w="12700">
            <a:solidFill>
              <a:srgbClr val="D9D9D9"/>
            </a:solidFill>
            <a:miter/>
          </a:ln>
        </p:spPr>
        <p:txBody>
          <a:bodyPr lIns="45719" rIns="45719"/>
          <a:lstStyle/>
          <a:p>
            <a:endParaRP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Grey 1 column small image">
    <p:spTree>
      <p:nvGrpSpPr>
        <p:cNvPr id="1" name=""/>
        <p:cNvGrpSpPr/>
        <p:nvPr/>
      </p:nvGrpSpPr>
      <p:grpSpPr>
        <a:xfrm>
          <a:off x="0" y="0"/>
          <a:ext cx="0" cy="0"/>
          <a:chOff x="0" y="0"/>
          <a:chExt cx="0" cy="0"/>
        </a:xfrm>
      </p:grpSpPr>
      <p:pic>
        <p:nvPicPr>
          <p:cNvPr id="94" name="Picture 16" descr="Picture 16"/>
          <p:cNvPicPr>
            <a:picLocks noChangeAspect="1"/>
          </p:cNvPicPr>
          <p:nvPr/>
        </p:nvPicPr>
        <p:blipFill>
          <a:blip r:embed="rId2"/>
          <a:stretch>
            <a:fillRect/>
          </a:stretch>
        </p:blipFill>
        <p:spPr>
          <a:xfrm>
            <a:off x="1" y="0"/>
            <a:ext cx="9135878" cy="5143499"/>
          </a:xfrm>
          <a:prstGeom prst="rect">
            <a:avLst/>
          </a:prstGeom>
          <a:ln w="12700">
            <a:miter lim="400000"/>
          </a:ln>
        </p:spPr>
      </p:pic>
      <p:sp>
        <p:nvSpPr>
          <p:cNvPr id="95" name="Title Text"/>
          <p:cNvSpPr txBox="1">
            <a:spLocks noGrp="1"/>
          </p:cNvSpPr>
          <p:nvPr>
            <p:ph type="title"/>
          </p:nvPr>
        </p:nvSpPr>
        <p:spPr>
          <a:xfrm>
            <a:off x="487050" y="235246"/>
            <a:ext cx="8168000" cy="442701"/>
          </a:xfrm>
          <a:prstGeom prst="rect">
            <a:avLst/>
          </a:prstGeom>
        </p:spPr>
        <p:txBody>
          <a:bodyPr anchor="t"/>
          <a:lstStyle>
            <a:lvl1pPr>
              <a:defRPr sz="2500">
                <a:solidFill>
                  <a:srgbClr val="14559D"/>
                </a:solidFill>
              </a:defRPr>
            </a:lvl1pPr>
          </a:lstStyle>
          <a:p>
            <a:r>
              <a:t>Title Text</a:t>
            </a:r>
          </a:p>
        </p:txBody>
      </p:sp>
      <p:sp>
        <p:nvSpPr>
          <p:cNvPr id="96" name="Body Level One…"/>
          <p:cNvSpPr txBox="1">
            <a:spLocks noGrp="1"/>
          </p:cNvSpPr>
          <p:nvPr>
            <p:ph type="body" sz="quarter" idx="1"/>
          </p:nvPr>
        </p:nvSpPr>
        <p:spPr>
          <a:xfrm>
            <a:off x="487050" y="599697"/>
            <a:ext cx="8168000" cy="432691"/>
          </a:xfrm>
          <a:prstGeom prst="rect">
            <a:avLst/>
          </a:prstGeom>
        </p:spPr>
        <p:txBody>
          <a:bodyPr>
            <a:normAutofit/>
          </a:bodyPr>
          <a:lstStyle>
            <a:lvl1pPr marL="0" indent="0">
              <a:buClrTx/>
              <a:buSzTx/>
              <a:buNone/>
              <a:defRPr sz="1800">
                <a:solidFill>
                  <a:srgbClr val="404040"/>
                </a:solidFill>
                <a:latin typeface="Arial"/>
                <a:ea typeface="Arial"/>
                <a:cs typeface="Arial"/>
                <a:sym typeface="Arial"/>
              </a:defRPr>
            </a:lvl1pPr>
            <a:lvl2pPr>
              <a:buClrTx/>
              <a:buFontTx/>
              <a:defRPr sz="1800">
                <a:solidFill>
                  <a:srgbClr val="404040"/>
                </a:solidFill>
                <a:latin typeface="Arial"/>
                <a:ea typeface="Arial"/>
                <a:cs typeface="Arial"/>
                <a:sym typeface="Arial"/>
              </a:defRPr>
            </a:lvl2pPr>
            <a:lvl3pPr>
              <a:buClrTx/>
              <a:buFontTx/>
              <a:defRPr sz="1800">
                <a:solidFill>
                  <a:srgbClr val="404040"/>
                </a:solidFill>
                <a:latin typeface="Arial"/>
                <a:ea typeface="Arial"/>
                <a:cs typeface="Arial"/>
                <a:sym typeface="Arial"/>
              </a:defRPr>
            </a:lvl3pPr>
            <a:lvl4pPr>
              <a:buClrTx/>
              <a:buFontTx/>
              <a:defRPr sz="1800">
                <a:solidFill>
                  <a:srgbClr val="404040"/>
                </a:solidFill>
                <a:latin typeface="Arial"/>
                <a:ea typeface="Arial"/>
                <a:cs typeface="Arial"/>
                <a:sym typeface="Arial"/>
              </a:defRPr>
            </a:lvl4pPr>
            <a:lvl5pPr>
              <a:buClrTx/>
              <a:buFontTx/>
              <a:defRPr sz="1800">
                <a:solidFill>
                  <a:srgbClr val="40404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7" name="Straight Connector 21"/>
          <p:cNvSpPr/>
          <p:nvPr/>
        </p:nvSpPr>
        <p:spPr>
          <a:xfrm>
            <a:off x="475225" y="1089738"/>
            <a:ext cx="8177163" cy="1"/>
          </a:xfrm>
          <a:prstGeom prst="line">
            <a:avLst/>
          </a:prstGeom>
          <a:ln w="12700">
            <a:solidFill>
              <a:srgbClr val="D9D9D9"/>
            </a:solidFill>
            <a:miter/>
          </a:ln>
        </p:spPr>
        <p:txBody>
          <a:bodyPr lIns="45719" rIns="45719"/>
          <a:lstStyle/>
          <a:p>
            <a:endParaRPr/>
          </a:p>
        </p:txBody>
      </p:sp>
      <p:sp>
        <p:nvSpPr>
          <p:cNvPr id="98" name="Picture Placeholder 13"/>
          <p:cNvSpPr>
            <a:spLocks noGrp="1"/>
          </p:cNvSpPr>
          <p:nvPr>
            <p:ph type="pic" sz="half" idx="13"/>
          </p:nvPr>
        </p:nvSpPr>
        <p:spPr>
          <a:xfrm>
            <a:off x="5201592" y="1230450"/>
            <a:ext cx="3452797" cy="3112131"/>
          </a:xfrm>
          <a:prstGeom prst="rect">
            <a:avLst/>
          </a:prstGeom>
        </p:spPr>
        <p:txBody>
          <a:bodyPr lIns="91439" rIns="91439"/>
          <a:lstStyle/>
          <a:p>
            <a:endParaRPr/>
          </a:p>
        </p:txBody>
      </p:sp>
      <p:sp>
        <p:nvSpPr>
          <p:cNvPr id="99" name="Text Placeholder 4"/>
          <p:cNvSpPr>
            <a:spLocks noGrp="1"/>
          </p:cNvSpPr>
          <p:nvPr>
            <p:ph type="body" sz="half" idx="14"/>
          </p:nvPr>
        </p:nvSpPr>
        <p:spPr>
          <a:xfrm>
            <a:off x="485998" y="1229032"/>
            <a:ext cx="4643163" cy="3113550"/>
          </a:xfrm>
          <a:prstGeom prst="rect">
            <a:avLst/>
          </a:prstGeom>
        </p:spPr>
        <p:txBody>
          <a:bodyPr>
            <a:normAutofit/>
          </a:bodyPr>
          <a:lstStyle/>
          <a:p>
            <a:pPr>
              <a:buClr>
                <a:srgbClr val="14559D"/>
              </a:buClr>
              <a:defRPr>
                <a:solidFill>
                  <a:srgbClr val="404040"/>
                </a:solidFill>
              </a:defRPr>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Grey 1 column medium image">
    <p:spTree>
      <p:nvGrpSpPr>
        <p:cNvPr id="1" name=""/>
        <p:cNvGrpSpPr/>
        <p:nvPr/>
      </p:nvGrpSpPr>
      <p:grpSpPr>
        <a:xfrm>
          <a:off x="0" y="0"/>
          <a:ext cx="0" cy="0"/>
          <a:chOff x="0" y="0"/>
          <a:chExt cx="0" cy="0"/>
        </a:xfrm>
      </p:grpSpPr>
      <p:pic>
        <p:nvPicPr>
          <p:cNvPr id="107" name="Picture 6" descr="Picture 6"/>
          <p:cNvPicPr>
            <a:picLocks noChangeAspect="1"/>
          </p:cNvPicPr>
          <p:nvPr/>
        </p:nvPicPr>
        <p:blipFill>
          <a:blip r:embed="rId2"/>
          <a:stretch>
            <a:fillRect/>
          </a:stretch>
        </p:blipFill>
        <p:spPr>
          <a:xfrm>
            <a:off x="1" y="0"/>
            <a:ext cx="9135878" cy="5143499"/>
          </a:xfrm>
          <a:prstGeom prst="rect">
            <a:avLst/>
          </a:prstGeom>
          <a:ln w="12700">
            <a:miter lim="400000"/>
          </a:ln>
        </p:spPr>
      </p:pic>
      <p:sp>
        <p:nvSpPr>
          <p:cNvPr id="108" name="Title Text"/>
          <p:cNvSpPr txBox="1">
            <a:spLocks noGrp="1"/>
          </p:cNvSpPr>
          <p:nvPr>
            <p:ph type="title"/>
          </p:nvPr>
        </p:nvSpPr>
        <p:spPr>
          <a:xfrm>
            <a:off x="487050" y="235246"/>
            <a:ext cx="8168000" cy="442701"/>
          </a:xfrm>
          <a:prstGeom prst="rect">
            <a:avLst/>
          </a:prstGeom>
        </p:spPr>
        <p:txBody>
          <a:bodyPr anchor="t"/>
          <a:lstStyle>
            <a:lvl1pPr>
              <a:defRPr sz="2500">
                <a:solidFill>
                  <a:srgbClr val="14559D"/>
                </a:solidFill>
              </a:defRPr>
            </a:lvl1pPr>
          </a:lstStyle>
          <a:p>
            <a:r>
              <a:t>Title Text</a:t>
            </a:r>
          </a:p>
        </p:txBody>
      </p:sp>
      <p:sp>
        <p:nvSpPr>
          <p:cNvPr id="109" name="Body Level One…"/>
          <p:cNvSpPr txBox="1">
            <a:spLocks noGrp="1"/>
          </p:cNvSpPr>
          <p:nvPr>
            <p:ph type="body" sz="quarter" idx="1"/>
          </p:nvPr>
        </p:nvSpPr>
        <p:spPr>
          <a:xfrm>
            <a:off x="487050" y="599697"/>
            <a:ext cx="8168000" cy="432691"/>
          </a:xfrm>
          <a:prstGeom prst="rect">
            <a:avLst/>
          </a:prstGeom>
        </p:spPr>
        <p:txBody>
          <a:bodyPr>
            <a:normAutofit/>
          </a:bodyPr>
          <a:lstStyle>
            <a:lvl1pPr marL="0" indent="0">
              <a:buClrTx/>
              <a:buSzTx/>
              <a:buNone/>
              <a:defRPr sz="1800">
                <a:solidFill>
                  <a:srgbClr val="404040"/>
                </a:solidFill>
                <a:latin typeface="Arial"/>
                <a:ea typeface="Arial"/>
                <a:cs typeface="Arial"/>
                <a:sym typeface="Arial"/>
              </a:defRPr>
            </a:lvl1pPr>
            <a:lvl2pPr>
              <a:buClrTx/>
              <a:buFontTx/>
              <a:defRPr sz="1800">
                <a:solidFill>
                  <a:srgbClr val="404040"/>
                </a:solidFill>
                <a:latin typeface="Arial"/>
                <a:ea typeface="Arial"/>
                <a:cs typeface="Arial"/>
                <a:sym typeface="Arial"/>
              </a:defRPr>
            </a:lvl2pPr>
            <a:lvl3pPr>
              <a:buClrTx/>
              <a:buFontTx/>
              <a:defRPr sz="1800">
                <a:solidFill>
                  <a:srgbClr val="404040"/>
                </a:solidFill>
                <a:latin typeface="Arial"/>
                <a:ea typeface="Arial"/>
                <a:cs typeface="Arial"/>
                <a:sym typeface="Arial"/>
              </a:defRPr>
            </a:lvl3pPr>
            <a:lvl4pPr>
              <a:buClrTx/>
              <a:buFontTx/>
              <a:defRPr sz="1800">
                <a:solidFill>
                  <a:srgbClr val="404040"/>
                </a:solidFill>
                <a:latin typeface="Arial"/>
                <a:ea typeface="Arial"/>
                <a:cs typeface="Arial"/>
                <a:sym typeface="Arial"/>
              </a:defRPr>
            </a:lvl4pPr>
            <a:lvl5pPr>
              <a:buClrTx/>
              <a:buFontTx/>
              <a:defRPr sz="1800">
                <a:solidFill>
                  <a:srgbClr val="40404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 name="Straight Connector 14"/>
          <p:cNvSpPr/>
          <p:nvPr/>
        </p:nvSpPr>
        <p:spPr>
          <a:xfrm>
            <a:off x="475225" y="1089738"/>
            <a:ext cx="8177163" cy="1"/>
          </a:xfrm>
          <a:prstGeom prst="line">
            <a:avLst/>
          </a:prstGeom>
          <a:ln w="12700">
            <a:solidFill>
              <a:srgbClr val="D9D9D9"/>
            </a:solidFill>
            <a:miter/>
          </a:ln>
        </p:spPr>
        <p:txBody>
          <a:bodyPr lIns="45719" rIns="45719"/>
          <a:lstStyle/>
          <a:p>
            <a:endParaRPr/>
          </a:p>
        </p:txBody>
      </p:sp>
      <p:sp>
        <p:nvSpPr>
          <p:cNvPr id="111" name="Picture Placeholder 13"/>
          <p:cNvSpPr>
            <a:spLocks noGrp="1"/>
          </p:cNvSpPr>
          <p:nvPr>
            <p:ph type="pic" sz="half" idx="13"/>
          </p:nvPr>
        </p:nvSpPr>
        <p:spPr>
          <a:xfrm>
            <a:off x="3014570" y="1222257"/>
            <a:ext cx="5877432" cy="3128517"/>
          </a:xfrm>
          <a:prstGeom prst="rect">
            <a:avLst/>
          </a:prstGeom>
        </p:spPr>
        <p:txBody>
          <a:bodyPr lIns="91439" rIns="91439"/>
          <a:lstStyle/>
          <a:p>
            <a:endParaRPr/>
          </a:p>
        </p:txBody>
      </p:sp>
      <p:sp>
        <p:nvSpPr>
          <p:cNvPr id="112" name="Text Placeholder 4"/>
          <p:cNvSpPr>
            <a:spLocks noGrp="1"/>
          </p:cNvSpPr>
          <p:nvPr>
            <p:ph type="body" sz="quarter" idx="14"/>
          </p:nvPr>
        </p:nvSpPr>
        <p:spPr>
          <a:xfrm>
            <a:off x="485999" y="1229032"/>
            <a:ext cx="2512842" cy="3113550"/>
          </a:xfrm>
          <a:prstGeom prst="rect">
            <a:avLst/>
          </a:prstGeom>
        </p:spPr>
        <p:txBody>
          <a:bodyPr>
            <a:normAutofit/>
          </a:bodyPr>
          <a:lstStyle/>
          <a:p>
            <a:pPr>
              <a:buClr>
                <a:srgbClr val="14559D"/>
              </a:buClr>
              <a:defRPr>
                <a:solidFill>
                  <a:srgbClr val="404040"/>
                </a:solidFill>
              </a:defRPr>
            </a:pPr>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losing Slide - Green">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264360" y="554120"/>
            <a:ext cx="7349320" cy="1790701"/>
          </a:xfrm>
          <a:prstGeom prst="rect">
            <a:avLst/>
          </a:prstGeom>
        </p:spPr>
        <p:txBody>
          <a:bodyPr/>
          <a:lstStyle/>
          <a:p>
            <a:r>
              <a:t>Title Text</a:t>
            </a:r>
          </a:p>
        </p:txBody>
      </p:sp>
      <p:sp>
        <p:nvSpPr>
          <p:cNvPr id="121" name="Body Level One…"/>
          <p:cNvSpPr txBox="1">
            <a:spLocks noGrp="1"/>
          </p:cNvSpPr>
          <p:nvPr>
            <p:ph type="body" sz="quarter" idx="1"/>
          </p:nvPr>
        </p:nvSpPr>
        <p:spPr>
          <a:xfrm>
            <a:off x="273432" y="2452790"/>
            <a:ext cx="3570288" cy="372036"/>
          </a:xfrm>
          <a:prstGeom prst="rect">
            <a:avLst/>
          </a:prstGeom>
        </p:spPr>
        <p:txBody>
          <a:bodyPr anchor="b">
            <a:normAutofit/>
          </a:bodyPr>
          <a:lstStyle>
            <a:lvl1pPr marL="0" indent="0">
              <a:buClrTx/>
              <a:buSzTx/>
              <a:buNone/>
              <a:defRPr>
                <a:solidFill>
                  <a:srgbClr val="FFFFFF"/>
                </a:solidFill>
                <a:latin typeface="Arial"/>
                <a:ea typeface="Arial"/>
                <a:cs typeface="Arial"/>
                <a:sym typeface="Arial"/>
              </a:defRPr>
            </a:lvl1pPr>
            <a:lvl2pPr>
              <a:buClrTx/>
              <a:buFontTx/>
              <a:defRPr>
                <a:solidFill>
                  <a:srgbClr val="FFFFFF"/>
                </a:solidFill>
                <a:latin typeface="Arial"/>
                <a:ea typeface="Arial"/>
                <a:cs typeface="Arial"/>
                <a:sym typeface="Arial"/>
              </a:defRPr>
            </a:lvl2pPr>
            <a:lvl3pPr>
              <a:buClrTx/>
              <a:buFontTx/>
              <a:defRPr>
                <a:solidFill>
                  <a:srgbClr val="FFFFFF"/>
                </a:solidFill>
                <a:latin typeface="Arial"/>
                <a:ea typeface="Arial"/>
                <a:cs typeface="Arial"/>
                <a:sym typeface="Arial"/>
              </a:defRPr>
            </a:lvl3pPr>
            <a:lvl4pPr>
              <a:buClrTx/>
              <a:buFontTx/>
              <a:defRPr>
                <a:solidFill>
                  <a:srgbClr val="FFFFFF"/>
                </a:solidFill>
                <a:latin typeface="Arial"/>
                <a:ea typeface="Arial"/>
                <a:cs typeface="Arial"/>
                <a:sym typeface="Arial"/>
              </a:defRPr>
            </a:lvl4pPr>
            <a:lvl5pPr>
              <a:buClrTx/>
              <a:buFontTx/>
              <a:defRPr>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2" name="Text Placeholder 3"/>
          <p:cNvSpPr>
            <a:spLocks noGrp="1"/>
          </p:cNvSpPr>
          <p:nvPr>
            <p:ph type="body" sz="quarter" idx="13"/>
          </p:nvPr>
        </p:nvSpPr>
        <p:spPr>
          <a:xfrm>
            <a:off x="274178" y="2871426"/>
            <a:ext cx="3570288" cy="339857"/>
          </a:xfrm>
          <a:prstGeom prst="rect">
            <a:avLst/>
          </a:prstGeom>
        </p:spPr>
        <p:txBody>
          <a:bodyPr>
            <a:normAutofit/>
          </a:bodyPr>
          <a:lstStyle/>
          <a:p>
            <a:pPr marL="0" indent="0">
              <a:buClrTx/>
              <a:buSzTx/>
              <a:buNone/>
              <a:defRPr>
                <a:solidFill>
                  <a:srgbClr val="FFFFFF"/>
                </a:solidFill>
                <a:latin typeface="Arial"/>
                <a:ea typeface="Arial"/>
                <a:cs typeface="Arial"/>
                <a:sym typeface="Arial"/>
              </a:defRPr>
            </a:pPr>
            <a:endParaRPr/>
          </a:p>
        </p:txBody>
      </p:sp>
      <p:sp>
        <p:nvSpPr>
          <p:cNvPr id="123" name="Text Placeholder 3"/>
          <p:cNvSpPr>
            <a:spLocks noGrp="1"/>
          </p:cNvSpPr>
          <p:nvPr>
            <p:ph type="body" sz="quarter" idx="14"/>
          </p:nvPr>
        </p:nvSpPr>
        <p:spPr>
          <a:xfrm>
            <a:off x="274178" y="3215553"/>
            <a:ext cx="3570288" cy="367656"/>
          </a:xfrm>
          <a:prstGeom prst="rect">
            <a:avLst/>
          </a:prstGeom>
        </p:spPr>
        <p:txBody>
          <a:bodyPr>
            <a:normAutofit/>
          </a:bodyPr>
          <a:lstStyle/>
          <a:p>
            <a:pPr marL="0" indent="0">
              <a:buClrTx/>
              <a:buSzTx/>
              <a:buNone/>
              <a:defRPr>
                <a:solidFill>
                  <a:srgbClr val="FFFFFF"/>
                </a:solidFill>
                <a:latin typeface="Arial"/>
                <a:ea typeface="Arial"/>
                <a:cs typeface="Arial"/>
                <a:sym typeface="Arial"/>
              </a:defRPr>
            </a:pPr>
            <a:endParaRPr/>
          </a:p>
        </p:txBody>
      </p:sp>
      <p:pic>
        <p:nvPicPr>
          <p:cNvPr id="124" name="Picture 1" descr="Picture 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1"/>
          <a:stretch>
            <a:fillRect/>
          </a:stretch>
        </p:blipFill>
        <p:spPr>
          <a:xfrm>
            <a:off x="0" y="0"/>
            <a:ext cx="9144000" cy="5143500"/>
          </a:xfrm>
          <a:prstGeom prst="rect">
            <a:avLst/>
          </a:prstGeom>
          <a:ln w="12700">
            <a:miter lim="400000"/>
          </a:ln>
        </p:spPr>
      </p:pic>
      <p:sp>
        <p:nvSpPr>
          <p:cNvPr id="3" name="Title Text"/>
          <p:cNvSpPr txBox="1">
            <a:spLocks noGrp="1"/>
          </p:cNvSpPr>
          <p:nvPr>
            <p:ph type="title"/>
          </p:nvPr>
        </p:nvSpPr>
        <p:spPr>
          <a:xfrm>
            <a:off x="246219" y="800519"/>
            <a:ext cx="5323638" cy="179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hf sldNum="0" hdr="0" dt="0"/>
  <p:txStyles>
    <p:titleStyle>
      <a:lvl1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9pPr>
    </p:titleStyle>
    <p:bodyStyle>
      <a:lvl1pPr marL="171450" marR="0" indent="-171450" algn="l" defTabSz="685800" rtl="0" latinLnBrk="0">
        <a:lnSpc>
          <a:spcPct val="100000"/>
        </a:lnSpc>
        <a:spcBef>
          <a:spcPts val="400"/>
        </a:spcBef>
        <a:spcAft>
          <a:spcPts val="0"/>
        </a:spcAft>
        <a:buClr>
          <a:schemeClr val="accent1"/>
        </a:buClr>
        <a:buSzPct val="80000"/>
        <a:buFontTx/>
        <a:buChar char=""/>
        <a:tabLst/>
        <a:defRPr sz="1600" b="0" i="0" u="none" strike="noStrike" cap="none" spc="0" baseline="0">
          <a:ln>
            <a:noFill/>
          </a:ln>
          <a:solidFill>
            <a:srgbClr val="000000"/>
          </a:solidFill>
          <a:uFillTx/>
          <a:latin typeface="+mj-lt"/>
          <a:ea typeface="+mj-ea"/>
          <a:cs typeface="+mj-cs"/>
          <a:sym typeface="Calibri"/>
        </a:defRPr>
      </a:lvl1pPr>
      <a:lvl2pPr marL="0" marR="0" indent="177800" algn="l" defTabSz="685800" rtl="0" latinLnBrk="0">
        <a:lnSpc>
          <a:spcPct val="100000"/>
        </a:lnSpc>
        <a:spcBef>
          <a:spcPts val="400"/>
        </a:spcBef>
        <a:spcAft>
          <a:spcPts val="0"/>
        </a:spcAft>
        <a:buClr>
          <a:schemeClr val="accent1"/>
        </a:buClr>
        <a:buSzTx/>
        <a:buFont typeface="Wingdings 3"/>
        <a:buNone/>
        <a:tabLst/>
        <a:defRPr sz="1600" b="0" i="0" u="none" strike="noStrike" cap="none" spc="0" baseline="0">
          <a:ln>
            <a:noFill/>
          </a:ln>
          <a:solidFill>
            <a:srgbClr val="000000"/>
          </a:solidFill>
          <a:uFillTx/>
          <a:latin typeface="+mj-lt"/>
          <a:ea typeface="+mj-ea"/>
          <a:cs typeface="+mj-cs"/>
          <a:sym typeface="Calibri"/>
        </a:defRPr>
      </a:lvl2pPr>
      <a:lvl3pPr marL="0" marR="0" indent="361950" algn="l" defTabSz="685800" rtl="0" latinLnBrk="0">
        <a:lnSpc>
          <a:spcPct val="100000"/>
        </a:lnSpc>
        <a:spcBef>
          <a:spcPts val="400"/>
        </a:spcBef>
        <a:spcAft>
          <a:spcPts val="0"/>
        </a:spcAft>
        <a:buClr>
          <a:schemeClr val="accent1"/>
        </a:buClr>
        <a:buSzTx/>
        <a:buFont typeface="Wingdings 3"/>
        <a:buNone/>
        <a:tabLst/>
        <a:defRPr sz="1600" b="0" i="0" u="none" strike="noStrike" cap="none" spc="0" baseline="0">
          <a:ln>
            <a:noFill/>
          </a:ln>
          <a:solidFill>
            <a:srgbClr val="000000"/>
          </a:solidFill>
          <a:uFillTx/>
          <a:latin typeface="+mj-lt"/>
          <a:ea typeface="+mj-ea"/>
          <a:cs typeface="+mj-cs"/>
          <a:sym typeface="Calibri"/>
        </a:defRPr>
      </a:lvl3pPr>
      <a:lvl4pPr marL="0" marR="0" indent="539750" algn="l" defTabSz="685800" rtl="0" latinLnBrk="0">
        <a:lnSpc>
          <a:spcPct val="100000"/>
        </a:lnSpc>
        <a:spcBef>
          <a:spcPts val="400"/>
        </a:spcBef>
        <a:spcAft>
          <a:spcPts val="0"/>
        </a:spcAft>
        <a:buClr>
          <a:schemeClr val="accent1"/>
        </a:buClr>
        <a:buSzTx/>
        <a:buFont typeface="Wingdings 3"/>
        <a:buNone/>
        <a:tabLst/>
        <a:defRPr sz="1600" b="0" i="0" u="none" strike="noStrike" cap="none" spc="0" baseline="0">
          <a:ln>
            <a:noFill/>
          </a:ln>
          <a:solidFill>
            <a:srgbClr val="000000"/>
          </a:solidFill>
          <a:uFillTx/>
          <a:latin typeface="+mj-lt"/>
          <a:ea typeface="+mj-ea"/>
          <a:cs typeface="+mj-cs"/>
          <a:sym typeface="Calibri"/>
        </a:defRPr>
      </a:lvl4pPr>
      <a:lvl5pPr marL="0" marR="0" indent="717550" algn="l" defTabSz="685800" rtl="0" latinLnBrk="0">
        <a:lnSpc>
          <a:spcPct val="100000"/>
        </a:lnSpc>
        <a:spcBef>
          <a:spcPts val="400"/>
        </a:spcBef>
        <a:spcAft>
          <a:spcPts val="0"/>
        </a:spcAft>
        <a:buClr>
          <a:schemeClr val="accent1"/>
        </a:buClr>
        <a:buSzTx/>
        <a:buFont typeface="Wingdings 3"/>
        <a:buNone/>
        <a:tabLst/>
        <a:defRPr sz="1600" b="0" i="0" u="none" strike="noStrike" cap="none" spc="0" baseline="0">
          <a:ln>
            <a:noFill/>
          </a:ln>
          <a:solidFill>
            <a:srgbClr val="000000"/>
          </a:solidFill>
          <a:uFillTx/>
          <a:latin typeface="+mj-lt"/>
          <a:ea typeface="+mj-ea"/>
          <a:cs typeface="+mj-cs"/>
          <a:sym typeface="Calibri"/>
        </a:defRPr>
      </a:lvl5pPr>
      <a:lvl6pPr marL="1925515" marR="0" indent="-211015" algn="l" defTabSz="685800" rtl="0" latinLnBrk="0">
        <a:lnSpc>
          <a:spcPct val="100000"/>
        </a:lnSpc>
        <a:spcBef>
          <a:spcPts val="400"/>
        </a:spcBef>
        <a:spcAft>
          <a:spcPts val="0"/>
        </a:spcAft>
        <a:buClr>
          <a:schemeClr val="accent1"/>
        </a:buClr>
        <a:buSzPct val="100000"/>
        <a:buFontTx/>
        <a:buChar char="•"/>
        <a:tabLst/>
        <a:defRPr sz="1600" b="0" i="0" u="none" strike="noStrike" cap="none" spc="0" baseline="0">
          <a:ln>
            <a:noFill/>
          </a:ln>
          <a:solidFill>
            <a:srgbClr val="000000"/>
          </a:solidFill>
          <a:uFillTx/>
          <a:latin typeface="+mj-lt"/>
          <a:ea typeface="+mj-ea"/>
          <a:cs typeface="+mj-cs"/>
          <a:sym typeface="Calibri"/>
        </a:defRPr>
      </a:lvl6pPr>
      <a:lvl7pPr marL="2268415" marR="0" indent="-211015" algn="l" defTabSz="685800" rtl="0" latinLnBrk="0">
        <a:lnSpc>
          <a:spcPct val="100000"/>
        </a:lnSpc>
        <a:spcBef>
          <a:spcPts val="400"/>
        </a:spcBef>
        <a:spcAft>
          <a:spcPts val="0"/>
        </a:spcAft>
        <a:buClr>
          <a:schemeClr val="accent1"/>
        </a:buClr>
        <a:buSzPct val="100000"/>
        <a:buFontTx/>
        <a:buChar char="•"/>
        <a:tabLst/>
        <a:defRPr sz="1600" b="0" i="0" u="none" strike="noStrike" cap="none" spc="0" baseline="0">
          <a:ln>
            <a:noFill/>
          </a:ln>
          <a:solidFill>
            <a:srgbClr val="000000"/>
          </a:solidFill>
          <a:uFillTx/>
          <a:latin typeface="+mj-lt"/>
          <a:ea typeface="+mj-ea"/>
          <a:cs typeface="+mj-cs"/>
          <a:sym typeface="Calibri"/>
        </a:defRPr>
      </a:lvl7pPr>
      <a:lvl8pPr marL="2611315" marR="0" indent="-211015" algn="l" defTabSz="685800" rtl="0" latinLnBrk="0">
        <a:lnSpc>
          <a:spcPct val="100000"/>
        </a:lnSpc>
        <a:spcBef>
          <a:spcPts val="400"/>
        </a:spcBef>
        <a:spcAft>
          <a:spcPts val="0"/>
        </a:spcAft>
        <a:buClr>
          <a:schemeClr val="accent1"/>
        </a:buClr>
        <a:buSzPct val="100000"/>
        <a:buFontTx/>
        <a:buChar char="•"/>
        <a:tabLst/>
        <a:defRPr sz="1600" b="0" i="0" u="none" strike="noStrike" cap="none" spc="0" baseline="0">
          <a:ln>
            <a:noFill/>
          </a:ln>
          <a:solidFill>
            <a:srgbClr val="000000"/>
          </a:solidFill>
          <a:uFillTx/>
          <a:latin typeface="+mj-lt"/>
          <a:ea typeface="+mj-ea"/>
          <a:cs typeface="+mj-cs"/>
          <a:sym typeface="Calibri"/>
        </a:defRPr>
      </a:lvl8pPr>
      <a:lvl9pPr marL="2954215" marR="0" indent="-211015" algn="l" defTabSz="685800" rtl="0" latinLnBrk="0">
        <a:lnSpc>
          <a:spcPct val="100000"/>
        </a:lnSpc>
        <a:spcBef>
          <a:spcPts val="400"/>
        </a:spcBef>
        <a:spcAft>
          <a:spcPts val="0"/>
        </a:spcAft>
        <a:buClr>
          <a:schemeClr val="accent1"/>
        </a:buClr>
        <a:buSzPct val="100000"/>
        <a:buFontTx/>
        <a:buChar char="•"/>
        <a:tabLst/>
        <a:defRPr sz="16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hse.ie/eng/about/who/qid/other-quality-improvement-programmes/consent/national-consent-policy-hse-v1-3-june-2019.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237148" y="2715766"/>
            <a:ext cx="5342965" cy="372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Autofit/>
          </a:bodyPr>
          <a:lstStyle>
            <a:lvl1pPr marL="0" marR="0" indent="0" algn="l" defTabSz="685800" rtl="0" latinLnBrk="0">
              <a:lnSpc>
                <a:spcPct val="100000"/>
              </a:lnSpc>
              <a:spcBef>
                <a:spcPts val="400"/>
              </a:spcBef>
              <a:spcAft>
                <a:spcPts val="0"/>
              </a:spcAft>
              <a:buClrTx/>
              <a:buSzTx/>
              <a:buFontTx/>
              <a:buNone/>
              <a:tabLst/>
              <a:defRPr sz="1600" b="0" i="0" u="none" strike="noStrike" cap="none" spc="0" baseline="0">
                <a:ln>
                  <a:noFill/>
                </a:ln>
                <a:solidFill>
                  <a:srgbClr val="FFFFFF"/>
                </a:solidFill>
                <a:uFillTx/>
                <a:latin typeface="Arial"/>
                <a:ea typeface="Arial"/>
                <a:cs typeface="Arial"/>
                <a:sym typeface="Arial"/>
              </a:defRPr>
            </a:lvl1pPr>
            <a:lvl2pPr marL="0" marR="0" indent="177800" algn="l" defTabSz="685800" rtl="0" latinLnBrk="0">
              <a:lnSpc>
                <a:spcPct val="100000"/>
              </a:lnSpc>
              <a:spcBef>
                <a:spcPts val="400"/>
              </a:spcBef>
              <a:spcAft>
                <a:spcPts val="0"/>
              </a:spcAft>
              <a:buClrTx/>
              <a:buSzTx/>
              <a:buFontTx/>
              <a:buNone/>
              <a:tabLst/>
              <a:defRPr sz="1600" b="0" i="0" u="none" strike="noStrike" cap="none" spc="0" baseline="0">
                <a:ln>
                  <a:noFill/>
                </a:ln>
                <a:solidFill>
                  <a:srgbClr val="FFFFFF"/>
                </a:solidFill>
                <a:uFillTx/>
                <a:latin typeface="Arial"/>
                <a:ea typeface="Arial"/>
                <a:cs typeface="Arial"/>
                <a:sym typeface="Arial"/>
              </a:defRPr>
            </a:lvl2pPr>
            <a:lvl3pPr marL="0" marR="0" indent="361950" algn="l" defTabSz="685800" rtl="0" latinLnBrk="0">
              <a:lnSpc>
                <a:spcPct val="100000"/>
              </a:lnSpc>
              <a:spcBef>
                <a:spcPts val="400"/>
              </a:spcBef>
              <a:spcAft>
                <a:spcPts val="0"/>
              </a:spcAft>
              <a:buClrTx/>
              <a:buSzTx/>
              <a:buFontTx/>
              <a:buNone/>
              <a:tabLst/>
              <a:defRPr sz="1600" b="0" i="0" u="none" strike="noStrike" cap="none" spc="0" baseline="0">
                <a:ln>
                  <a:noFill/>
                </a:ln>
                <a:solidFill>
                  <a:srgbClr val="FFFFFF"/>
                </a:solidFill>
                <a:uFillTx/>
                <a:latin typeface="Arial"/>
                <a:ea typeface="Arial"/>
                <a:cs typeface="Arial"/>
                <a:sym typeface="Arial"/>
              </a:defRPr>
            </a:lvl3pPr>
            <a:lvl4pPr marL="0" marR="0" indent="539750" algn="l" defTabSz="685800" rtl="0" latinLnBrk="0">
              <a:lnSpc>
                <a:spcPct val="100000"/>
              </a:lnSpc>
              <a:spcBef>
                <a:spcPts val="400"/>
              </a:spcBef>
              <a:spcAft>
                <a:spcPts val="0"/>
              </a:spcAft>
              <a:buClrTx/>
              <a:buSzTx/>
              <a:buFontTx/>
              <a:buNone/>
              <a:tabLst/>
              <a:defRPr sz="1600" b="0" i="0" u="none" strike="noStrike" cap="none" spc="0" baseline="0">
                <a:ln>
                  <a:noFill/>
                </a:ln>
                <a:solidFill>
                  <a:srgbClr val="FFFFFF"/>
                </a:solidFill>
                <a:uFillTx/>
                <a:latin typeface="Arial"/>
                <a:ea typeface="Arial"/>
                <a:cs typeface="Arial"/>
                <a:sym typeface="Arial"/>
              </a:defRPr>
            </a:lvl4pPr>
            <a:lvl5pPr marL="0" marR="0" indent="717550" algn="l" defTabSz="685800" rtl="0" latinLnBrk="0">
              <a:lnSpc>
                <a:spcPct val="100000"/>
              </a:lnSpc>
              <a:spcBef>
                <a:spcPts val="400"/>
              </a:spcBef>
              <a:spcAft>
                <a:spcPts val="0"/>
              </a:spcAft>
              <a:buClrTx/>
              <a:buSzTx/>
              <a:buFontTx/>
              <a:buNone/>
              <a:tabLst/>
              <a:defRPr sz="1600" b="0" i="0" u="none" strike="noStrike" cap="none" spc="0" baseline="0">
                <a:ln>
                  <a:noFill/>
                </a:ln>
                <a:solidFill>
                  <a:srgbClr val="FFFFFF"/>
                </a:solidFill>
                <a:uFillTx/>
                <a:latin typeface="Arial"/>
                <a:ea typeface="Arial"/>
                <a:cs typeface="Arial"/>
                <a:sym typeface="Arial"/>
              </a:defRPr>
            </a:lvl5pPr>
            <a:lvl6pPr marL="1925515" marR="0" indent="-211015" algn="l" defTabSz="685800" rtl="0" latinLnBrk="0">
              <a:lnSpc>
                <a:spcPct val="100000"/>
              </a:lnSpc>
              <a:spcBef>
                <a:spcPts val="400"/>
              </a:spcBef>
              <a:spcAft>
                <a:spcPts val="0"/>
              </a:spcAft>
              <a:buClr>
                <a:schemeClr val="accent1"/>
              </a:buClr>
              <a:buSzPct val="100000"/>
              <a:buFontTx/>
              <a:buChar char="•"/>
              <a:tabLst/>
              <a:defRPr sz="1600" b="0" i="0" u="none" strike="noStrike" cap="none" spc="0" baseline="0">
                <a:ln>
                  <a:noFill/>
                </a:ln>
                <a:solidFill>
                  <a:srgbClr val="000000"/>
                </a:solidFill>
                <a:uFillTx/>
                <a:latin typeface="+mj-lt"/>
                <a:ea typeface="+mj-ea"/>
                <a:cs typeface="+mj-cs"/>
                <a:sym typeface="Calibri"/>
              </a:defRPr>
            </a:lvl6pPr>
            <a:lvl7pPr marL="2268415" marR="0" indent="-211015" algn="l" defTabSz="685800" rtl="0" latinLnBrk="0">
              <a:lnSpc>
                <a:spcPct val="100000"/>
              </a:lnSpc>
              <a:spcBef>
                <a:spcPts val="400"/>
              </a:spcBef>
              <a:spcAft>
                <a:spcPts val="0"/>
              </a:spcAft>
              <a:buClr>
                <a:schemeClr val="accent1"/>
              </a:buClr>
              <a:buSzPct val="100000"/>
              <a:buFontTx/>
              <a:buChar char="•"/>
              <a:tabLst/>
              <a:defRPr sz="1600" b="0" i="0" u="none" strike="noStrike" cap="none" spc="0" baseline="0">
                <a:ln>
                  <a:noFill/>
                </a:ln>
                <a:solidFill>
                  <a:srgbClr val="000000"/>
                </a:solidFill>
                <a:uFillTx/>
                <a:latin typeface="+mj-lt"/>
                <a:ea typeface="+mj-ea"/>
                <a:cs typeface="+mj-cs"/>
                <a:sym typeface="Calibri"/>
              </a:defRPr>
            </a:lvl7pPr>
            <a:lvl8pPr marL="2611315" marR="0" indent="-211015" algn="l" defTabSz="685800" rtl="0" latinLnBrk="0">
              <a:lnSpc>
                <a:spcPct val="100000"/>
              </a:lnSpc>
              <a:spcBef>
                <a:spcPts val="400"/>
              </a:spcBef>
              <a:spcAft>
                <a:spcPts val="0"/>
              </a:spcAft>
              <a:buClr>
                <a:schemeClr val="accent1"/>
              </a:buClr>
              <a:buSzPct val="100000"/>
              <a:buFontTx/>
              <a:buChar char="•"/>
              <a:tabLst/>
              <a:defRPr sz="1600" b="0" i="0" u="none" strike="noStrike" cap="none" spc="0" baseline="0">
                <a:ln>
                  <a:noFill/>
                </a:ln>
                <a:solidFill>
                  <a:srgbClr val="000000"/>
                </a:solidFill>
                <a:uFillTx/>
                <a:latin typeface="+mj-lt"/>
                <a:ea typeface="+mj-ea"/>
                <a:cs typeface="+mj-cs"/>
                <a:sym typeface="Calibri"/>
              </a:defRPr>
            </a:lvl8pPr>
            <a:lvl9pPr marL="2954215" marR="0" indent="-211015" algn="l" defTabSz="685800" rtl="0" latinLnBrk="0">
              <a:lnSpc>
                <a:spcPct val="100000"/>
              </a:lnSpc>
              <a:spcBef>
                <a:spcPts val="400"/>
              </a:spcBef>
              <a:spcAft>
                <a:spcPts val="0"/>
              </a:spcAft>
              <a:buClr>
                <a:schemeClr val="accent1"/>
              </a:buClr>
              <a:buSzPct val="100000"/>
              <a:buFontTx/>
              <a:buChar char="•"/>
              <a:tabLst/>
              <a:defRPr sz="1600" b="0" i="0" u="none" strike="noStrike" cap="none" spc="0" baseline="0">
                <a:ln>
                  <a:noFill/>
                </a:ln>
                <a:solidFill>
                  <a:srgbClr val="000000"/>
                </a:solidFill>
                <a:uFillTx/>
                <a:latin typeface="+mj-lt"/>
                <a:ea typeface="+mj-ea"/>
                <a:cs typeface="+mj-cs"/>
                <a:sym typeface="Calibri"/>
              </a:defRPr>
            </a:lvl9pPr>
          </a:lstStyle>
          <a:p>
            <a:pPr hangingPunct="1"/>
            <a:r>
              <a:rPr lang="en-IE" dirty="0"/>
              <a:t>Dr Jonathan Roddy</a:t>
            </a:r>
          </a:p>
        </p:txBody>
      </p:sp>
      <p:sp>
        <p:nvSpPr>
          <p:cNvPr id="6" name="Text Placeholder 6"/>
          <p:cNvSpPr>
            <a:spLocks noGrp="1"/>
          </p:cNvSpPr>
          <p:nvPr>
            <p:ph type="body" idx="13"/>
          </p:nvPr>
        </p:nvSpPr>
        <p:spPr>
          <a:xfrm>
            <a:off x="237894" y="3215634"/>
            <a:ext cx="4334106" cy="625916"/>
          </a:xfrm>
          <a:prstGeom prst="rect">
            <a:avLst/>
          </a:prstGeom>
        </p:spPr>
        <p:txBody>
          <a:bodyPr>
            <a:normAutofit lnSpcReduction="10000"/>
          </a:bodyPr>
          <a:lstStyle/>
          <a:p>
            <a:pPr marL="0" indent="0">
              <a:buClrTx/>
              <a:buSzTx/>
              <a:buNone/>
              <a:defRPr>
                <a:solidFill>
                  <a:srgbClr val="FFFFFF"/>
                </a:solidFill>
                <a:latin typeface="Arial"/>
                <a:ea typeface="Arial"/>
                <a:cs typeface="Arial"/>
                <a:sym typeface="Arial"/>
              </a:defRPr>
            </a:pPr>
            <a:r>
              <a:rPr lang="en-IE" dirty="0"/>
              <a:t>Department of Anaesthesiology</a:t>
            </a:r>
          </a:p>
          <a:p>
            <a:pPr marL="0" indent="0">
              <a:buClrTx/>
              <a:buSzTx/>
              <a:buNone/>
              <a:defRPr>
                <a:solidFill>
                  <a:srgbClr val="FFFFFF"/>
                </a:solidFill>
                <a:latin typeface="Arial"/>
                <a:ea typeface="Arial"/>
                <a:cs typeface="Arial"/>
                <a:sym typeface="Arial"/>
              </a:defRPr>
            </a:pPr>
            <a:r>
              <a:rPr lang="en-IE" dirty="0"/>
              <a:t>Children’s University Hospital, Temple Street</a:t>
            </a:r>
            <a:endParaRPr dirty="0"/>
          </a:p>
        </p:txBody>
      </p:sp>
      <p:sp>
        <p:nvSpPr>
          <p:cNvPr id="7" name="Title 4"/>
          <p:cNvSpPr txBox="1">
            <a:spLocks/>
          </p:cNvSpPr>
          <p:nvPr/>
        </p:nvSpPr>
        <p:spPr>
          <a:xfrm>
            <a:off x="237148" y="528389"/>
            <a:ext cx="3978258" cy="179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9pPr>
          </a:lstStyle>
          <a:p>
            <a:pPr hangingPunct="1"/>
            <a:r>
              <a:rPr lang="en-IE" sz="3200"/>
              <a:t>A retrospective audit of compliance and validity of consent in a tertiary teaching hospital </a:t>
            </a:r>
            <a:endParaRPr lang="en-IE" sz="3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Conclusion</a:t>
            </a:r>
          </a:p>
        </p:txBody>
      </p:sp>
      <p:sp>
        <p:nvSpPr>
          <p:cNvPr id="4" name="Text Placeholder 3"/>
          <p:cNvSpPr>
            <a:spLocks noGrp="1"/>
          </p:cNvSpPr>
          <p:nvPr>
            <p:ph type="body" idx="13"/>
          </p:nvPr>
        </p:nvSpPr>
        <p:spPr/>
        <p:txBody>
          <a:bodyPr/>
          <a:lstStyle/>
          <a:p>
            <a:pPr>
              <a:buFont typeface="Arial" panose="020B0604020202020204" pitchFamily="34" charset="0"/>
              <a:buChar char="•"/>
            </a:pPr>
            <a:r>
              <a:rPr lang="en-IE" dirty="0"/>
              <a:t>Potential medico-legal ramifications</a:t>
            </a:r>
          </a:p>
          <a:p>
            <a:pPr>
              <a:buFont typeface="Arial" panose="020B0604020202020204" pitchFamily="34" charset="0"/>
              <a:buChar char="•"/>
            </a:pPr>
            <a:endParaRPr lang="en-IE" dirty="0"/>
          </a:p>
          <a:p>
            <a:pPr>
              <a:buFont typeface="Arial" panose="020B0604020202020204" pitchFamily="34" charset="0"/>
              <a:buChar char="•"/>
            </a:pPr>
            <a:r>
              <a:rPr lang="en-IE" dirty="0"/>
              <a:t>Provision of education sessions to NCHDs about the processes for obtaining valid informed consent with subsequent re-audit to close the loop</a:t>
            </a:r>
          </a:p>
          <a:p>
            <a:pPr>
              <a:buFont typeface="Arial" panose="020B0604020202020204" pitchFamily="34" charset="0"/>
              <a:buChar char="•"/>
            </a:pPr>
            <a:endParaRPr lang="en-IE" dirty="0"/>
          </a:p>
          <a:p>
            <a:pPr>
              <a:buFont typeface="Arial" panose="020B0604020202020204" pitchFamily="34" charset="0"/>
              <a:buChar char="•"/>
            </a:pPr>
            <a:r>
              <a:rPr lang="en-IE" dirty="0"/>
              <a:t>Should we move to a model of signing specific consent forms?</a:t>
            </a:r>
          </a:p>
          <a:p>
            <a:pPr>
              <a:buFont typeface="Arial" panose="020B0604020202020204" pitchFamily="34" charset="0"/>
              <a:buChar char="•"/>
            </a:pPr>
            <a:endParaRPr lang="en-IE" dirty="0"/>
          </a:p>
          <a:p>
            <a:pPr>
              <a:buFont typeface="Arial" panose="020B0604020202020204" pitchFamily="34" charset="0"/>
              <a:buChar char="•"/>
            </a:pPr>
            <a:r>
              <a:rPr lang="en-IE" dirty="0"/>
              <a:t>Should anaesthesia have a specific form?</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3780649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5"/>
          <p:cNvSpPr txBox="1">
            <a:spLocks noGrp="1"/>
          </p:cNvSpPr>
          <p:nvPr>
            <p:ph type="title"/>
          </p:nvPr>
        </p:nvSpPr>
        <p:spPr>
          <a:xfrm>
            <a:off x="1331640" y="1419622"/>
            <a:ext cx="3083504" cy="1440160"/>
          </a:xfrm>
          <a:prstGeom prst="rect">
            <a:avLst/>
          </a:prstGeom>
        </p:spPr>
        <p:txBody>
          <a:bodyPr/>
          <a:lstStyle/>
          <a:p>
            <a:r>
              <a:rPr lang="en-IE" dirty="0"/>
              <a:t>Questions?</a:t>
            </a:r>
            <a:endParaRPr dirty="0"/>
          </a:p>
        </p:txBody>
      </p:sp>
    </p:spTree>
    <p:extLst>
      <p:ext uri="{BB962C8B-B14F-4D97-AF65-F5344CB8AC3E}">
        <p14:creationId xmlns:p14="http://schemas.microsoft.com/office/powerpoint/2010/main" val="28810851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 Placeholder 3"/>
          <p:cNvSpPr>
            <a:spLocks noGrp="1"/>
          </p:cNvSpPr>
          <p:nvPr>
            <p:ph type="body" idx="13"/>
          </p:nvPr>
        </p:nvSpPr>
        <p:spPr>
          <a:prstGeom prst="rect">
            <a:avLst/>
          </a:prstGeom>
        </p:spPr>
        <p:txBody>
          <a:bodyPr/>
          <a:lstStyle/>
          <a:p>
            <a:pPr>
              <a:buClr>
                <a:srgbClr val="14559D"/>
              </a:buClr>
              <a:buFont typeface="Courier New" panose="02070309020205020404" pitchFamily="49" charset="0"/>
              <a:buChar char="o"/>
              <a:defRPr>
                <a:solidFill>
                  <a:srgbClr val="404040"/>
                </a:solidFill>
              </a:defRPr>
            </a:pPr>
            <a:r>
              <a:rPr lang="en-IE" dirty="0"/>
              <a:t>Legal and ethical requirement </a:t>
            </a:r>
          </a:p>
          <a:p>
            <a:pPr>
              <a:buClr>
                <a:srgbClr val="14559D"/>
              </a:buClr>
              <a:buFont typeface="Courier New" panose="02070309020205020404" pitchFamily="49" charset="0"/>
              <a:buChar char="o"/>
              <a:defRPr>
                <a:solidFill>
                  <a:srgbClr val="404040"/>
                </a:solidFill>
              </a:defRPr>
            </a:pPr>
            <a:endParaRPr lang="en-IE" dirty="0"/>
          </a:p>
          <a:p>
            <a:pPr>
              <a:buClr>
                <a:srgbClr val="14559D"/>
              </a:buClr>
              <a:buFont typeface="Courier New" panose="02070309020205020404" pitchFamily="49" charset="0"/>
              <a:buChar char="o"/>
              <a:defRPr>
                <a:solidFill>
                  <a:srgbClr val="404040"/>
                </a:solidFill>
              </a:defRPr>
            </a:pPr>
            <a:r>
              <a:rPr lang="en-IE" dirty="0"/>
              <a:t>Guidance has been issued by the Medical Council and the HSE</a:t>
            </a:r>
            <a:r>
              <a:rPr lang="en-IE" baseline="30000" dirty="0"/>
              <a:t>[1][2]</a:t>
            </a:r>
          </a:p>
          <a:p>
            <a:pPr>
              <a:buClr>
                <a:srgbClr val="14559D"/>
              </a:buClr>
              <a:buFont typeface="Courier New" panose="02070309020205020404" pitchFamily="49" charset="0"/>
              <a:buChar char="o"/>
              <a:defRPr>
                <a:solidFill>
                  <a:srgbClr val="404040"/>
                </a:solidFill>
              </a:defRPr>
            </a:pPr>
            <a:endParaRPr lang="en-IE" dirty="0"/>
          </a:p>
          <a:p>
            <a:pPr>
              <a:buClr>
                <a:srgbClr val="14559D"/>
              </a:buClr>
              <a:buFont typeface="Courier New" panose="02070309020205020404" pitchFamily="49" charset="0"/>
              <a:buChar char="o"/>
              <a:defRPr>
                <a:solidFill>
                  <a:srgbClr val="404040"/>
                </a:solidFill>
              </a:defRPr>
            </a:pPr>
            <a:r>
              <a:rPr lang="en-IE" dirty="0"/>
              <a:t>Valid consent;</a:t>
            </a:r>
          </a:p>
          <a:p>
            <a:pPr marL="828675" indent="-285750">
              <a:buClr>
                <a:srgbClr val="14559D"/>
              </a:buClr>
              <a:buFont typeface="Courier New" panose="02070309020205020404" pitchFamily="49" charset="0"/>
              <a:buChar char="o"/>
              <a:defRPr>
                <a:solidFill>
                  <a:srgbClr val="404040"/>
                </a:solidFill>
              </a:defRPr>
            </a:pPr>
            <a:r>
              <a:rPr lang="en-IE" dirty="0"/>
              <a:t>Comprehension - Informed</a:t>
            </a:r>
          </a:p>
          <a:p>
            <a:pPr marL="828675" indent="-285750">
              <a:buClr>
                <a:srgbClr val="14559D"/>
              </a:buClr>
              <a:buFont typeface="Courier New" panose="02070309020205020404" pitchFamily="49" charset="0"/>
              <a:buChar char="o"/>
              <a:defRPr>
                <a:solidFill>
                  <a:srgbClr val="404040"/>
                </a:solidFill>
              </a:defRPr>
            </a:pPr>
            <a:r>
              <a:rPr lang="en-IE" dirty="0"/>
              <a:t>Voluntary</a:t>
            </a:r>
          </a:p>
          <a:p>
            <a:pPr marL="828675" indent="-285750">
              <a:buClr>
                <a:srgbClr val="14559D"/>
              </a:buClr>
              <a:buFont typeface="Courier New" panose="02070309020205020404" pitchFamily="49" charset="0"/>
              <a:buChar char="o"/>
              <a:defRPr>
                <a:solidFill>
                  <a:srgbClr val="404040"/>
                </a:solidFill>
              </a:defRPr>
            </a:pPr>
            <a:r>
              <a:rPr lang="en-IE" dirty="0"/>
              <a:t>Capacity</a:t>
            </a:r>
          </a:p>
          <a:p>
            <a:pPr>
              <a:buClr>
                <a:srgbClr val="14559D"/>
              </a:buClr>
              <a:buFont typeface="Courier New" panose="02070309020205020404" pitchFamily="49" charset="0"/>
              <a:buChar char="o"/>
              <a:defRPr>
                <a:solidFill>
                  <a:srgbClr val="404040"/>
                </a:solidFill>
              </a:defRPr>
            </a:pPr>
            <a:endParaRPr lang="en-IE" dirty="0"/>
          </a:p>
          <a:p>
            <a:pPr>
              <a:buClr>
                <a:srgbClr val="14559D"/>
              </a:buClr>
              <a:buFont typeface="Courier New" panose="02070309020205020404" pitchFamily="49" charset="0"/>
              <a:buChar char="o"/>
              <a:defRPr>
                <a:solidFill>
                  <a:srgbClr val="404040"/>
                </a:solidFill>
              </a:defRPr>
            </a:pPr>
            <a:r>
              <a:rPr lang="en-IE" dirty="0"/>
              <a:t>Remarkable heterogeneity in obtaining consent for children presenting to theatre</a:t>
            </a:r>
          </a:p>
          <a:p>
            <a:pPr>
              <a:buClr>
                <a:srgbClr val="14559D"/>
              </a:buClr>
              <a:buFont typeface="Courier New" panose="02070309020205020404" pitchFamily="49" charset="0"/>
              <a:buChar char="o"/>
              <a:defRPr>
                <a:solidFill>
                  <a:srgbClr val="404040"/>
                </a:solidFill>
              </a:defRPr>
            </a:pPr>
            <a:endParaRPr dirty="0"/>
          </a:p>
        </p:txBody>
      </p:sp>
      <p:sp>
        <p:nvSpPr>
          <p:cNvPr id="7" name="Title 1"/>
          <p:cNvSpPr txBox="1">
            <a:spLocks/>
          </p:cNvSpPr>
          <p:nvPr/>
        </p:nvSpPr>
        <p:spPr>
          <a:xfrm>
            <a:off x="487050" y="235246"/>
            <a:ext cx="8168000" cy="44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lvl1pPr marL="0" marR="0" indent="0" algn="l" defTabSz="685800" rtl="0" latinLnBrk="0">
              <a:lnSpc>
                <a:spcPct val="90000"/>
              </a:lnSpc>
              <a:spcBef>
                <a:spcPts val="0"/>
              </a:spcBef>
              <a:spcAft>
                <a:spcPts val="0"/>
              </a:spcAft>
              <a:buClrTx/>
              <a:buSzTx/>
              <a:buFontTx/>
              <a:buNone/>
              <a:tabLst/>
              <a:defRPr sz="2500" b="1" i="0" u="none" strike="noStrike" cap="none" spc="0" baseline="0">
                <a:ln>
                  <a:noFill/>
                </a:ln>
                <a:solidFill>
                  <a:srgbClr val="14559D"/>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9pPr>
          </a:lstStyle>
          <a:p>
            <a:pPr algn="ctr" hangingPunct="1"/>
            <a:r>
              <a:rPr lang="en-IE" dirty="0"/>
              <a:t>Background</a:t>
            </a:r>
          </a:p>
        </p:txBody>
      </p:sp>
      <p:sp>
        <p:nvSpPr>
          <p:cNvPr id="4" name="TextBox 3">
            <a:extLst>
              <a:ext uri="{FF2B5EF4-FFF2-40B4-BE49-F238E27FC236}">
                <a16:creationId xmlns:a16="http://schemas.microsoft.com/office/drawing/2014/main" id="{2F3CCCD9-DD71-439B-82F4-834489FA774F}"/>
              </a:ext>
            </a:extLst>
          </p:cNvPr>
          <p:cNvSpPr txBox="1"/>
          <p:nvPr/>
        </p:nvSpPr>
        <p:spPr>
          <a:xfrm>
            <a:off x="1547664" y="4371950"/>
            <a:ext cx="7272808" cy="1031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IE" sz="1000" dirty="0"/>
              <a:t>[1] Irish Medical Council, “Good medical practice in seeking informed consent to treatment” (2008)</a:t>
            </a:r>
          </a:p>
          <a:p>
            <a:r>
              <a:rPr lang="en-IE" sz="1000" dirty="0"/>
              <a:t>[2] HSE national consent policy (</a:t>
            </a:r>
            <a:r>
              <a:rPr lang="en-IE" sz="1000" u="sng" dirty="0">
                <a:hlinkClick r:id="rId3"/>
              </a:rPr>
              <a:t>https://www.hse.ie/eng/about/who/qid/other-quality-improvement-programmes/consent/national-consent-policy-hse-v1-3-june-2019.pdf</a:t>
            </a:r>
            <a:r>
              <a:rPr lang="en-IE" sz="1000" dirty="0"/>
              <a:t>)</a:t>
            </a:r>
            <a:endParaRPr lang="en-US" sz="1000" dirty="0"/>
          </a:p>
          <a:p>
            <a:endParaRPr lang="en-US" sz="1200" dirty="0"/>
          </a:p>
          <a:p>
            <a:endParaRPr lang="en-IE" sz="1200" dirty="0"/>
          </a:p>
          <a:p>
            <a:pPr marL="0" marR="0" indent="0" algn="l" defTabSz="685800" rtl="0" fontAlgn="auto" latinLnBrk="0" hangingPunct="0">
              <a:lnSpc>
                <a:spcPct val="100000"/>
              </a:lnSpc>
              <a:spcBef>
                <a:spcPts val="0"/>
              </a:spcBef>
              <a:spcAft>
                <a:spcPts val="0"/>
              </a:spcAft>
              <a:buClrTx/>
              <a:buSzTx/>
              <a:buFontTx/>
              <a:buNone/>
              <a:tabLst/>
            </a:pPr>
            <a:endParaRPr kumimoji="0" lang="en-IE" sz="13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73496538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 Placeholder 3"/>
          <p:cNvSpPr>
            <a:spLocks noGrp="1"/>
          </p:cNvSpPr>
          <p:nvPr>
            <p:ph type="body" idx="13"/>
          </p:nvPr>
        </p:nvSpPr>
        <p:spPr>
          <a:prstGeom prst="rect">
            <a:avLst/>
          </a:prstGeom>
        </p:spPr>
        <p:txBody>
          <a:bodyPr/>
          <a:lstStyle/>
          <a:p>
            <a:pPr>
              <a:buFont typeface="Courier New" panose="02070309020205020404" pitchFamily="49" charset="0"/>
              <a:buChar char="o"/>
            </a:pPr>
            <a:r>
              <a:rPr lang="en-GB" dirty="0">
                <a:solidFill>
                  <a:schemeClr val="tx1"/>
                </a:solidFill>
              </a:rPr>
              <a:t>To assess the current practice of obtaining informed consent in our institution</a:t>
            </a:r>
          </a:p>
          <a:p>
            <a:pPr>
              <a:buFont typeface="Courier New" panose="02070309020205020404" pitchFamily="49" charset="0"/>
              <a:buChar char="o"/>
            </a:pPr>
            <a:endParaRPr lang="en-IE" dirty="0">
              <a:solidFill>
                <a:schemeClr val="tx1"/>
              </a:solidFill>
            </a:endParaRPr>
          </a:p>
          <a:p>
            <a:pPr>
              <a:buFont typeface="Courier New" panose="02070309020205020404" pitchFamily="49" charset="0"/>
              <a:buChar char="o"/>
            </a:pPr>
            <a:r>
              <a:rPr lang="en-GB" dirty="0">
                <a:solidFill>
                  <a:schemeClr val="tx1"/>
                </a:solidFill>
              </a:rPr>
              <a:t>To determine compliance with the HSE guidelines on obtaining informed consent</a:t>
            </a:r>
          </a:p>
          <a:p>
            <a:pPr>
              <a:buFont typeface="Courier New" panose="02070309020205020404" pitchFamily="49" charset="0"/>
              <a:buChar char="o"/>
            </a:pPr>
            <a:endParaRPr lang="en-IE" dirty="0">
              <a:solidFill>
                <a:schemeClr val="tx1"/>
              </a:solidFill>
            </a:endParaRPr>
          </a:p>
          <a:p>
            <a:pPr>
              <a:buFont typeface="Courier New" panose="02070309020205020404" pitchFamily="49" charset="0"/>
              <a:buChar char="o"/>
            </a:pPr>
            <a:r>
              <a:rPr lang="en-GB" dirty="0">
                <a:solidFill>
                  <a:schemeClr val="tx1"/>
                </a:solidFill>
              </a:rPr>
              <a:t>To identify any appropriate remedial action required to ensure a suitable standard of care is achieved</a:t>
            </a:r>
          </a:p>
          <a:p>
            <a:pPr>
              <a:buFont typeface="Courier New" panose="02070309020205020404" pitchFamily="49" charset="0"/>
              <a:buChar char="o"/>
            </a:pPr>
            <a:endParaRPr lang="en-IE" dirty="0">
              <a:solidFill>
                <a:schemeClr val="tx1"/>
              </a:solidFill>
            </a:endParaRPr>
          </a:p>
          <a:p>
            <a:pPr>
              <a:buFont typeface="Courier New" panose="02070309020205020404" pitchFamily="49" charset="0"/>
              <a:buChar char="o"/>
            </a:pPr>
            <a:r>
              <a:rPr lang="en-GB" dirty="0">
                <a:solidFill>
                  <a:schemeClr val="tx1"/>
                </a:solidFill>
              </a:rPr>
              <a:t>The implementation of any remediation which become apparent</a:t>
            </a:r>
          </a:p>
          <a:p>
            <a:pPr>
              <a:buFont typeface="Courier New" panose="02070309020205020404" pitchFamily="49" charset="0"/>
              <a:buChar char="o"/>
            </a:pPr>
            <a:endParaRPr lang="en-IE" dirty="0">
              <a:solidFill>
                <a:schemeClr val="tx1"/>
              </a:solidFill>
            </a:endParaRPr>
          </a:p>
          <a:p>
            <a:pPr>
              <a:buFont typeface="Courier New" panose="02070309020205020404" pitchFamily="49" charset="0"/>
              <a:buChar char="o"/>
            </a:pPr>
            <a:r>
              <a:rPr lang="en-GB" dirty="0">
                <a:solidFill>
                  <a:schemeClr val="tx1"/>
                </a:solidFill>
              </a:rPr>
              <a:t>To ultimately re-audit the consent process to determine the effectiveness of our interventions</a:t>
            </a:r>
            <a:endParaRPr lang="en-IE" dirty="0">
              <a:solidFill>
                <a:schemeClr val="tx1"/>
              </a:solidFill>
            </a:endParaRPr>
          </a:p>
          <a:p>
            <a:pPr>
              <a:buClr>
                <a:srgbClr val="14559D"/>
              </a:buClr>
              <a:buFont typeface="Courier New" panose="02070309020205020404" pitchFamily="49" charset="0"/>
              <a:buChar char="o"/>
              <a:defRPr>
                <a:solidFill>
                  <a:srgbClr val="404040"/>
                </a:solidFill>
              </a:defRPr>
            </a:pPr>
            <a:endParaRPr dirty="0"/>
          </a:p>
        </p:txBody>
      </p:sp>
      <p:sp>
        <p:nvSpPr>
          <p:cNvPr id="7" name="Title 1"/>
          <p:cNvSpPr txBox="1">
            <a:spLocks/>
          </p:cNvSpPr>
          <p:nvPr/>
        </p:nvSpPr>
        <p:spPr>
          <a:xfrm>
            <a:off x="487050" y="235246"/>
            <a:ext cx="8168000" cy="44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lvl1pPr marL="0" marR="0" indent="0" algn="l" defTabSz="685800" rtl="0" latinLnBrk="0">
              <a:lnSpc>
                <a:spcPct val="90000"/>
              </a:lnSpc>
              <a:spcBef>
                <a:spcPts val="0"/>
              </a:spcBef>
              <a:spcAft>
                <a:spcPts val="0"/>
              </a:spcAft>
              <a:buClrTx/>
              <a:buSzTx/>
              <a:buFontTx/>
              <a:buNone/>
              <a:tabLst/>
              <a:defRPr sz="2500" b="1" i="0" u="none" strike="noStrike" cap="none" spc="0" baseline="0">
                <a:ln>
                  <a:noFill/>
                </a:ln>
                <a:solidFill>
                  <a:srgbClr val="14559D"/>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9pPr>
          </a:lstStyle>
          <a:p>
            <a:pPr algn="ctr" hangingPunct="1"/>
            <a:r>
              <a:rPr lang="en-IE" dirty="0"/>
              <a:t>Aim</a:t>
            </a:r>
          </a:p>
        </p:txBody>
      </p:sp>
      <p:sp>
        <p:nvSpPr>
          <p:cNvPr id="4" name="TextBox 3">
            <a:extLst>
              <a:ext uri="{FF2B5EF4-FFF2-40B4-BE49-F238E27FC236}">
                <a16:creationId xmlns:a16="http://schemas.microsoft.com/office/drawing/2014/main" id="{2F3CCCD9-DD71-439B-82F4-834489FA774F}"/>
              </a:ext>
            </a:extLst>
          </p:cNvPr>
          <p:cNvSpPr txBox="1"/>
          <p:nvPr/>
        </p:nvSpPr>
        <p:spPr>
          <a:xfrm>
            <a:off x="1547664" y="4371950"/>
            <a:ext cx="7272808"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endParaRPr lang="en-US" sz="1200" dirty="0"/>
          </a:p>
          <a:p>
            <a:endParaRPr lang="en-IE" sz="1200" dirty="0"/>
          </a:p>
          <a:p>
            <a:pPr marL="0" marR="0" indent="0" algn="l" defTabSz="685800" rtl="0" fontAlgn="auto" latinLnBrk="0" hangingPunct="0">
              <a:lnSpc>
                <a:spcPct val="100000"/>
              </a:lnSpc>
              <a:spcBef>
                <a:spcPts val="0"/>
              </a:spcBef>
              <a:spcAft>
                <a:spcPts val="0"/>
              </a:spcAft>
              <a:buClrTx/>
              <a:buSzTx/>
              <a:buFontTx/>
              <a:buNone/>
              <a:tabLst/>
            </a:pPr>
            <a:endParaRPr kumimoji="0" lang="en-IE" sz="13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304706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 Placeholder 3"/>
          <p:cNvSpPr>
            <a:spLocks noGrp="1"/>
          </p:cNvSpPr>
          <p:nvPr>
            <p:ph type="body" idx="13"/>
          </p:nvPr>
        </p:nvSpPr>
        <p:spPr>
          <a:prstGeom prst="rect">
            <a:avLst/>
          </a:prstGeom>
        </p:spPr>
        <p:txBody>
          <a:bodyPr>
            <a:normAutofit fontScale="92500" lnSpcReduction="10000"/>
          </a:bodyPr>
          <a:lstStyle/>
          <a:p>
            <a:pPr>
              <a:buClr>
                <a:srgbClr val="14559D"/>
              </a:buClr>
              <a:buFont typeface="Courier New" panose="02070309020205020404" pitchFamily="49" charset="0"/>
              <a:buChar char="o"/>
              <a:defRPr>
                <a:solidFill>
                  <a:srgbClr val="404040"/>
                </a:solidFill>
              </a:defRPr>
            </a:pPr>
            <a:r>
              <a:rPr lang="en-IE" dirty="0"/>
              <a:t>Information collected over 4 weeks</a:t>
            </a:r>
          </a:p>
          <a:p>
            <a:pPr>
              <a:buClr>
                <a:srgbClr val="14559D"/>
              </a:buClr>
              <a:buFont typeface="Courier New" panose="02070309020205020404" pitchFamily="49" charset="0"/>
              <a:buChar char="o"/>
              <a:defRPr>
                <a:solidFill>
                  <a:srgbClr val="404040"/>
                </a:solidFill>
              </a:defRPr>
            </a:pPr>
            <a:endParaRPr lang="en-IE" dirty="0"/>
          </a:p>
          <a:p>
            <a:pPr>
              <a:buClr>
                <a:srgbClr val="14559D"/>
              </a:buClr>
              <a:buFont typeface="Courier New" panose="02070309020205020404" pitchFamily="49" charset="0"/>
              <a:buChar char="o"/>
              <a:defRPr>
                <a:solidFill>
                  <a:srgbClr val="404040"/>
                </a:solidFill>
              </a:defRPr>
            </a:pPr>
            <a:r>
              <a:rPr lang="en-IE" dirty="0"/>
              <a:t>Every child who presented to theatre between 0800-1700</a:t>
            </a:r>
          </a:p>
          <a:p>
            <a:pPr>
              <a:buClr>
                <a:srgbClr val="14559D"/>
              </a:buClr>
              <a:buFont typeface="Courier New" panose="02070309020205020404" pitchFamily="49" charset="0"/>
              <a:buChar char="o"/>
              <a:defRPr>
                <a:solidFill>
                  <a:srgbClr val="404040"/>
                </a:solidFill>
              </a:defRPr>
            </a:pPr>
            <a:endParaRPr lang="en-IE" dirty="0"/>
          </a:p>
          <a:p>
            <a:pPr>
              <a:buClr>
                <a:srgbClr val="14559D"/>
              </a:buClr>
              <a:buFont typeface="Courier New" panose="02070309020205020404" pitchFamily="49" charset="0"/>
              <a:buChar char="o"/>
              <a:defRPr>
                <a:solidFill>
                  <a:srgbClr val="404040"/>
                </a:solidFill>
              </a:defRPr>
            </a:pPr>
            <a:r>
              <a:rPr lang="en-IE" dirty="0"/>
              <a:t>Consent form compared under the headings of;</a:t>
            </a:r>
          </a:p>
          <a:p>
            <a:pPr marL="1077913">
              <a:buClr>
                <a:srgbClr val="14559D"/>
              </a:buClr>
              <a:buFont typeface="Courier New" panose="02070309020205020404" pitchFamily="49" charset="0"/>
              <a:buChar char="o"/>
              <a:defRPr>
                <a:solidFill>
                  <a:srgbClr val="404040"/>
                </a:solidFill>
              </a:defRPr>
            </a:pPr>
            <a:r>
              <a:rPr lang="en-IE" dirty="0"/>
              <a:t>Disclosure</a:t>
            </a:r>
          </a:p>
          <a:p>
            <a:pPr marL="1077913">
              <a:buClr>
                <a:srgbClr val="14559D"/>
              </a:buClr>
              <a:buFont typeface="Courier New" panose="02070309020205020404" pitchFamily="49" charset="0"/>
              <a:buChar char="o"/>
              <a:defRPr>
                <a:solidFill>
                  <a:srgbClr val="404040"/>
                </a:solidFill>
              </a:defRPr>
            </a:pPr>
            <a:r>
              <a:rPr lang="en-IE" dirty="0"/>
              <a:t>Comprehension</a:t>
            </a:r>
          </a:p>
          <a:p>
            <a:pPr marL="1077913">
              <a:buClr>
                <a:srgbClr val="14559D"/>
              </a:buClr>
              <a:buFont typeface="Courier New" panose="02070309020205020404" pitchFamily="49" charset="0"/>
              <a:buChar char="o"/>
              <a:defRPr>
                <a:solidFill>
                  <a:srgbClr val="404040"/>
                </a:solidFill>
              </a:defRPr>
            </a:pPr>
            <a:r>
              <a:rPr lang="en-IE" dirty="0"/>
              <a:t>Voluntariness</a:t>
            </a:r>
          </a:p>
          <a:p>
            <a:pPr marL="1077913">
              <a:buClr>
                <a:srgbClr val="14559D"/>
              </a:buClr>
              <a:buFont typeface="Courier New" panose="02070309020205020404" pitchFamily="49" charset="0"/>
              <a:buChar char="o"/>
              <a:defRPr>
                <a:solidFill>
                  <a:srgbClr val="404040"/>
                </a:solidFill>
              </a:defRPr>
            </a:pPr>
            <a:r>
              <a:rPr lang="en-IE" dirty="0"/>
              <a:t>Capacity</a:t>
            </a:r>
          </a:p>
          <a:p>
            <a:pPr marL="180975">
              <a:buClr>
                <a:srgbClr val="14559D"/>
              </a:buClr>
              <a:buFont typeface="Courier New" panose="02070309020205020404" pitchFamily="49" charset="0"/>
              <a:buChar char="o"/>
              <a:defRPr>
                <a:solidFill>
                  <a:srgbClr val="404040"/>
                </a:solidFill>
              </a:defRPr>
            </a:pPr>
            <a:endParaRPr lang="en-IE" dirty="0"/>
          </a:p>
          <a:p>
            <a:pPr marL="180975">
              <a:buClr>
                <a:srgbClr val="14559D"/>
              </a:buClr>
              <a:buFont typeface="Courier New" panose="02070309020205020404" pitchFamily="49" charset="0"/>
              <a:buChar char="o"/>
              <a:defRPr>
                <a:solidFill>
                  <a:srgbClr val="404040"/>
                </a:solidFill>
              </a:defRPr>
            </a:pPr>
            <a:r>
              <a:rPr lang="en-IE" dirty="0"/>
              <a:t>408 charts reviewed</a:t>
            </a:r>
            <a:endParaRPr dirty="0"/>
          </a:p>
        </p:txBody>
      </p:sp>
      <p:sp>
        <p:nvSpPr>
          <p:cNvPr id="7" name="Title 1"/>
          <p:cNvSpPr txBox="1">
            <a:spLocks/>
          </p:cNvSpPr>
          <p:nvPr/>
        </p:nvSpPr>
        <p:spPr>
          <a:xfrm>
            <a:off x="487050" y="235246"/>
            <a:ext cx="8168000" cy="44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lvl1pPr marL="0" marR="0" indent="0" algn="l" defTabSz="685800" rtl="0" latinLnBrk="0">
              <a:lnSpc>
                <a:spcPct val="90000"/>
              </a:lnSpc>
              <a:spcBef>
                <a:spcPts val="0"/>
              </a:spcBef>
              <a:spcAft>
                <a:spcPts val="0"/>
              </a:spcAft>
              <a:buClrTx/>
              <a:buSzTx/>
              <a:buFontTx/>
              <a:buNone/>
              <a:tabLst/>
              <a:defRPr sz="2500" b="1" i="0" u="none" strike="noStrike" cap="none" spc="0" baseline="0">
                <a:ln>
                  <a:noFill/>
                </a:ln>
                <a:solidFill>
                  <a:srgbClr val="14559D"/>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4000" b="1" i="0" u="none" strike="noStrike" cap="none" spc="0" baseline="0">
                <a:ln>
                  <a:noFill/>
                </a:ln>
                <a:solidFill>
                  <a:srgbClr val="FFFFFF"/>
                </a:solidFill>
                <a:uFillTx/>
                <a:latin typeface="Arial"/>
                <a:ea typeface="Arial"/>
                <a:cs typeface="Arial"/>
                <a:sym typeface="Arial"/>
              </a:defRPr>
            </a:lvl9pPr>
          </a:lstStyle>
          <a:p>
            <a:pPr algn="ctr" hangingPunct="1"/>
            <a:r>
              <a:rPr lang="en-IE" dirty="0"/>
              <a:t>Methods</a:t>
            </a:r>
          </a:p>
        </p:txBody>
      </p:sp>
      <p:sp>
        <p:nvSpPr>
          <p:cNvPr id="4" name="TextBox 3">
            <a:extLst>
              <a:ext uri="{FF2B5EF4-FFF2-40B4-BE49-F238E27FC236}">
                <a16:creationId xmlns:a16="http://schemas.microsoft.com/office/drawing/2014/main" id="{2F3CCCD9-DD71-439B-82F4-834489FA774F}"/>
              </a:ext>
            </a:extLst>
          </p:cNvPr>
          <p:cNvSpPr txBox="1"/>
          <p:nvPr/>
        </p:nvSpPr>
        <p:spPr>
          <a:xfrm>
            <a:off x="1547664" y="4371950"/>
            <a:ext cx="7272808"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endParaRPr lang="en-US" sz="1200" dirty="0"/>
          </a:p>
          <a:p>
            <a:endParaRPr lang="en-IE" sz="1200" dirty="0"/>
          </a:p>
          <a:p>
            <a:pPr marL="0" marR="0" indent="0" algn="l" defTabSz="685800" rtl="0" fontAlgn="auto" latinLnBrk="0" hangingPunct="0">
              <a:lnSpc>
                <a:spcPct val="100000"/>
              </a:lnSpc>
              <a:spcBef>
                <a:spcPts val="0"/>
              </a:spcBef>
              <a:spcAft>
                <a:spcPts val="0"/>
              </a:spcAft>
              <a:buClrTx/>
              <a:buSzTx/>
              <a:buFontTx/>
              <a:buNone/>
              <a:tabLst/>
            </a:pPr>
            <a:endParaRPr kumimoji="0" lang="en-IE" sz="13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9716920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Results</a:t>
            </a:r>
          </a:p>
        </p:txBody>
      </p:sp>
      <p:graphicFrame>
        <p:nvGraphicFramePr>
          <p:cNvPr id="6" name="Table 5"/>
          <p:cNvGraphicFramePr>
            <a:graphicFrameLocks noGrp="1"/>
          </p:cNvGraphicFramePr>
          <p:nvPr>
            <p:extLst>
              <p:ext uri="{D42A27DB-BD31-4B8C-83A1-F6EECF244321}">
                <p14:modId xmlns:p14="http://schemas.microsoft.com/office/powerpoint/2010/main" val="3638452012"/>
              </p:ext>
            </p:extLst>
          </p:nvPr>
        </p:nvGraphicFramePr>
        <p:xfrm>
          <a:off x="1727684" y="1269251"/>
          <a:ext cx="5184576" cy="3161980"/>
        </p:xfrm>
        <a:graphic>
          <a:graphicData uri="http://schemas.openxmlformats.org/drawingml/2006/table">
            <a:tbl>
              <a:tblPr firstRow="1" bandRow="1">
                <a:tableStyleId>{5940675A-B579-460E-94D1-54222C63F5DA}</a:tableStyleId>
              </a:tblPr>
              <a:tblGrid>
                <a:gridCol w="192021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0412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42022">
                <a:tc>
                  <a:txBody>
                    <a:bodyPr/>
                    <a:lstStyle/>
                    <a:p>
                      <a:pPr algn="ctr"/>
                      <a:r>
                        <a:rPr lang="en-IE" sz="1200" b="1" dirty="0">
                          <a:latin typeface="+mj-lt"/>
                        </a:rPr>
                        <a:t>Disclosure</a:t>
                      </a:r>
                    </a:p>
                  </a:txBody>
                  <a:tcPr/>
                </a:tc>
                <a:tc>
                  <a:txBody>
                    <a:bodyPr/>
                    <a:lstStyle/>
                    <a:p>
                      <a:pPr algn="ctr"/>
                      <a:r>
                        <a:rPr lang="en-IE" sz="1200" b="1" dirty="0">
                          <a:latin typeface="+mj-lt"/>
                        </a:rPr>
                        <a:t>Yes (%)</a:t>
                      </a:r>
                    </a:p>
                  </a:txBody>
                  <a:tcPr/>
                </a:tc>
                <a:tc>
                  <a:txBody>
                    <a:bodyPr/>
                    <a:lstStyle/>
                    <a:p>
                      <a:pPr algn="ctr"/>
                      <a:r>
                        <a:rPr lang="en-IE" sz="1200" b="1" dirty="0">
                          <a:latin typeface="+mj-lt"/>
                        </a:rPr>
                        <a:t>No (%)</a:t>
                      </a:r>
                    </a:p>
                  </a:txBody>
                  <a:tcPr/>
                </a:tc>
                <a:tc>
                  <a:txBody>
                    <a:bodyPr/>
                    <a:lstStyle/>
                    <a:p>
                      <a:pPr algn="ctr"/>
                      <a:r>
                        <a:rPr lang="en-IE" sz="1200" b="1" dirty="0">
                          <a:latin typeface="+mj-lt"/>
                        </a:rPr>
                        <a:t>N/A</a:t>
                      </a:r>
                      <a:r>
                        <a:rPr lang="en-IE" sz="1200" b="1" baseline="0" dirty="0">
                          <a:latin typeface="+mj-lt"/>
                        </a:rPr>
                        <a:t> (%)</a:t>
                      </a:r>
                      <a:endParaRPr lang="en-IE" sz="1200" b="1" dirty="0">
                        <a:latin typeface="+mj-lt"/>
                      </a:endParaRPr>
                    </a:p>
                  </a:txBody>
                  <a:tcPr/>
                </a:tc>
                <a:extLst>
                  <a:ext uri="{0D108BD9-81ED-4DB2-BD59-A6C34878D82A}">
                    <a16:rowId xmlns:a16="http://schemas.microsoft.com/office/drawing/2014/main" val="10000"/>
                  </a:ext>
                </a:extLst>
              </a:tr>
              <a:tr h="242022">
                <a:tc>
                  <a:txBody>
                    <a:bodyPr/>
                    <a:lstStyle/>
                    <a:p>
                      <a:pPr algn="ctr"/>
                      <a:r>
                        <a:rPr lang="en-IE" sz="1200" dirty="0">
                          <a:latin typeface="+mj-lt"/>
                        </a:rPr>
                        <a:t>Benefit</a:t>
                      </a:r>
                    </a:p>
                  </a:txBody>
                  <a:tcPr anchor="ctr"/>
                </a:tc>
                <a:tc>
                  <a:txBody>
                    <a:bodyPr/>
                    <a:lstStyle/>
                    <a:p>
                      <a:pPr algn="ctr"/>
                      <a:r>
                        <a:rPr lang="en-IE" sz="1200" dirty="0">
                          <a:latin typeface="+mj-lt"/>
                        </a:rPr>
                        <a:t>108 (26.5)</a:t>
                      </a:r>
                    </a:p>
                  </a:txBody>
                  <a:tcPr anchor="ctr"/>
                </a:tc>
                <a:tc>
                  <a:txBody>
                    <a:bodyPr/>
                    <a:lstStyle/>
                    <a:p>
                      <a:pPr algn="ctr"/>
                      <a:r>
                        <a:rPr lang="en-IE" sz="1200" dirty="0">
                          <a:latin typeface="+mj-lt"/>
                        </a:rPr>
                        <a:t>300 (73.5)</a:t>
                      </a:r>
                    </a:p>
                  </a:txBody>
                  <a:tcPr anchor="ctr"/>
                </a:tc>
                <a:tc>
                  <a:txBody>
                    <a:bodyPr/>
                    <a:lstStyle/>
                    <a:p>
                      <a:pPr algn="ctr"/>
                      <a:endParaRPr lang="en-IE" sz="1200">
                        <a:latin typeface="+mj-lt"/>
                      </a:endParaRPr>
                    </a:p>
                  </a:txBody>
                  <a:tcPr anchor="ctr"/>
                </a:tc>
                <a:extLst>
                  <a:ext uri="{0D108BD9-81ED-4DB2-BD59-A6C34878D82A}">
                    <a16:rowId xmlns:a16="http://schemas.microsoft.com/office/drawing/2014/main" val="10001"/>
                  </a:ext>
                </a:extLst>
              </a:tr>
              <a:tr h="242022">
                <a:tc>
                  <a:txBody>
                    <a:bodyPr/>
                    <a:lstStyle/>
                    <a:p>
                      <a:pPr algn="ctr"/>
                      <a:r>
                        <a:rPr lang="en-IE" sz="1200" dirty="0">
                          <a:latin typeface="+mj-lt"/>
                        </a:rPr>
                        <a:t>Risks</a:t>
                      </a:r>
                    </a:p>
                  </a:txBody>
                  <a:tcPr anchor="ctr"/>
                </a:tc>
                <a:tc>
                  <a:txBody>
                    <a:bodyPr/>
                    <a:lstStyle/>
                    <a:p>
                      <a:pPr algn="ctr"/>
                      <a:r>
                        <a:rPr lang="en-IE" sz="1200" dirty="0">
                          <a:latin typeface="+mj-lt"/>
                        </a:rPr>
                        <a:t>176 (43.1)</a:t>
                      </a:r>
                    </a:p>
                  </a:txBody>
                  <a:tcPr anchor="ctr"/>
                </a:tc>
                <a:tc>
                  <a:txBody>
                    <a:bodyPr/>
                    <a:lstStyle/>
                    <a:p>
                      <a:pPr algn="ctr"/>
                      <a:r>
                        <a:rPr lang="en-IE" sz="1200" dirty="0">
                          <a:latin typeface="+mj-lt"/>
                        </a:rPr>
                        <a:t>232 (56.9)</a:t>
                      </a:r>
                    </a:p>
                  </a:txBody>
                  <a:tcPr anchor="ctr"/>
                </a:tc>
                <a:tc>
                  <a:txBody>
                    <a:bodyPr/>
                    <a:lstStyle/>
                    <a:p>
                      <a:pPr algn="ctr"/>
                      <a:endParaRPr lang="en-IE" sz="1200" dirty="0">
                        <a:latin typeface="+mj-lt"/>
                      </a:endParaRPr>
                    </a:p>
                  </a:txBody>
                  <a:tcPr anchor="ctr"/>
                </a:tc>
                <a:extLst>
                  <a:ext uri="{0D108BD9-81ED-4DB2-BD59-A6C34878D82A}">
                    <a16:rowId xmlns:a16="http://schemas.microsoft.com/office/drawing/2014/main" val="10002"/>
                  </a:ext>
                </a:extLst>
              </a:tr>
              <a:tr h="398625">
                <a:tc>
                  <a:txBody>
                    <a:bodyPr/>
                    <a:lstStyle/>
                    <a:p>
                      <a:pPr algn="ctr"/>
                      <a:r>
                        <a:rPr lang="en-IE" sz="1200" dirty="0">
                          <a:latin typeface="+mj-lt"/>
                        </a:rPr>
                        <a:t>Type of anaesthesia</a:t>
                      </a:r>
                    </a:p>
                  </a:txBody>
                  <a:tcPr anchor="ctr"/>
                </a:tc>
                <a:tc>
                  <a:txBody>
                    <a:bodyPr/>
                    <a:lstStyle/>
                    <a:p>
                      <a:pPr algn="ctr"/>
                      <a:r>
                        <a:rPr lang="en-IE" sz="1200" dirty="0">
                          <a:latin typeface="+mj-lt"/>
                        </a:rPr>
                        <a:t>132 (32.4)</a:t>
                      </a:r>
                    </a:p>
                  </a:txBody>
                  <a:tcPr anchor="ctr"/>
                </a:tc>
                <a:tc>
                  <a:txBody>
                    <a:bodyPr/>
                    <a:lstStyle/>
                    <a:p>
                      <a:pPr algn="ctr"/>
                      <a:r>
                        <a:rPr lang="en-IE" sz="1200" dirty="0">
                          <a:latin typeface="+mj-lt"/>
                        </a:rPr>
                        <a:t>276 (67.6)</a:t>
                      </a:r>
                    </a:p>
                  </a:txBody>
                  <a:tcPr anchor="ctr"/>
                </a:tc>
                <a:tc>
                  <a:txBody>
                    <a:bodyPr/>
                    <a:lstStyle/>
                    <a:p>
                      <a:pPr algn="ctr"/>
                      <a:endParaRPr lang="en-IE" sz="1200" dirty="0">
                        <a:latin typeface="+mj-lt"/>
                      </a:endParaRPr>
                    </a:p>
                  </a:txBody>
                  <a:tcPr anchor="ctr"/>
                </a:tc>
                <a:extLst>
                  <a:ext uri="{0D108BD9-81ED-4DB2-BD59-A6C34878D82A}">
                    <a16:rowId xmlns:a16="http://schemas.microsoft.com/office/drawing/2014/main" val="10003"/>
                  </a:ext>
                </a:extLst>
              </a:tr>
              <a:tr h="388079">
                <a:tc>
                  <a:txBody>
                    <a:bodyPr/>
                    <a:lstStyle/>
                    <a:p>
                      <a:pPr algn="ctr"/>
                      <a:r>
                        <a:rPr lang="en-IE" sz="1200" dirty="0">
                          <a:latin typeface="+mj-lt"/>
                        </a:rPr>
                        <a:t>Risk of anaesthesia</a:t>
                      </a:r>
                    </a:p>
                  </a:txBody>
                  <a:tcPr anchor="ctr"/>
                </a:tc>
                <a:tc>
                  <a:txBody>
                    <a:bodyPr/>
                    <a:lstStyle/>
                    <a:p>
                      <a:pPr algn="ctr"/>
                      <a:r>
                        <a:rPr lang="en-IE" sz="1200" dirty="0">
                          <a:latin typeface="+mj-lt"/>
                        </a:rPr>
                        <a:t>82 (20.21)</a:t>
                      </a:r>
                    </a:p>
                  </a:txBody>
                  <a:tcPr anchor="ctr"/>
                </a:tc>
                <a:tc>
                  <a:txBody>
                    <a:bodyPr/>
                    <a:lstStyle/>
                    <a:p>
                      <a:pPr algn="ctr"/>
                      <a:r>
                        <a:rPr lang="en-IE" sz="1200" dirty="0">
                          <a:latin typeface="+mj-lt"/>
                        </a:rPr>
                        <a:t>323 (79.2)</a:t>
                      </a:r>
                    </a:p>
                  </a:txBody>
                  <a:tcPr anchor="ctr"/>
                </a:tc>
                <a:tc>
                  <a:txBody>
                    <a:bodyPr/>
                    <a:lstStyle/>
                    <a:p>
                      <a:pPr algn="ctr"/>
                      <a:r>
                        <a:rPr lang="en-IE" sz="1200" dirty="0">
                          <a:latin typeface="+mj-lt"/>
                        </a:rPr>
                        <a:t>3 (0.7)</a:t>
                      </a:r>
                    </a:p>
                  </a:txBody>
                  <a:tcPr anchor="ctr"/>
                </a:tc>
                <a:extLst>
                  <a:ext uri="{0D108BD9-81ED-4DB2-BD59-A6C34878D82A}">
                    <a16:rowId xmlns:a16="http://schemas.microsoft.com/office/drawing/2014/main" val="10004"/>
                  </a:ext>
                </a:extLst>
              </a:tr>
              <a:tr h="388079">
                <a:tc>
                  <a:txBody>
                    <a:bodyPr/>
                    <a:lstStyle/>
                    <a:p>
                      <a:pPr algn="ctr"/>
                      <a:r>
                        <a:rPr lang="en-IE" sz="1200" dirty="0">
                          <a:latin typeface="+mj-lt"/>
                        </a:rPr>
                        <a:t>Appropriate grade</a:t>
                      </a:r>
                    </a:p>
                  </a:txBody>
                  <a:tcPr anchor="ctr"/>
                </a:tc>
                <a:tc>
                  <a:txBody>
                    <a:bodyPr/>
                    <a:lstStyle/>
                    <a:p>
                      <a:pPr algn="ctr"/>
                      <a:r>
                        <a:rPr lang="en-IE" sz="1200" dirty="0">
                          <a:latin typeface="+mj-lt"/>
                        </a:rPr>
                        <a:t>226 (55.4)</a:t>
                      </a:r>
                    </a:p>
                  </a:txBody>
                  <a:tcPr anchor="ctr"/>
                </a:tc>
                <a:tc>
                  <a:txBody>
                    <a:bodyPr/>
                    <a:lstStyle/>
                    <a:p>
                      <a:pPr algn="ctr"/>
                      <a:r>
                        <a:rPr lang="en-IE" sz="1200" dirty="0">
                          <a:latin typeface="+mj-lt"/>
                        </a:rPr>
                        <a:t>104 (25.5)</a:t>
                      </a:r>
                    </a:p>
                  </a:txBody>
                  <a:tcPr anchor="ctr"/>
                </a:tc>
                <a:tc>
                  <a:txBody>
                    <a:bodyPr/>
                    <a:lstStyle/>
                    <a:p>
                      <a:pPr algn="ctr"/>
                      <a:r>
                        <a:rPr lang="en-IE" sz="1200" dirty="0">
                          <a:latin typeface="+mj-lt"/>
                        </a:rPr>
                        <a:t>78 (19.1)</a:t>
                      </a:r>
                    </a:p>
                  </a:txBody>
                  <a:tcPr anchor="ctr"/>
                </a:tc>
                <a:extLst>
                  <a:ext uri="{0D108BD9-81ED-4DB2-BD59-A6C34878D82A}">
                    <a16:rowId xmlns:a16="http://schemas.microsoft.com/office/drawing/2014/main" val="10005"/>
                  </a:ext>
                </a:extLst>
              </a:tr>
              <a:tr h="388079">
                <a:tc>
                  <a:txBody>
                    <a:bodyPr/>
                    <a:lstStyle/>
                    <a:p>
                      <a:pPr algn="ctr"/>
                      <a:r>
                        <a:rPr lang="en-IE" sz="1200" dirty="0">
                          <a:latin typeface="+mj-lt"/>
                        </a:rPr>
                        <a:t>Extra</a:t>
                      </a:r>
                      <a:r>
                        <a:rPr lang="en-IE" sz="1200" baseline="0" dirty="0">
                          <a:latin typeface="+mj-lt"/>
                        </a:rPr>
                        <a:t> Procedures</a:t>
                      </a:r>
                      <a:endParaRPr lang="en-IE" sz="1200" dirty="0">
                        <a:latin typeface="+mj-lt"/>
                      </a:endParaRPr>
                    </a:p>
                  </a:txBody>
                  <a:tcPr anchor="ctr"/>
                </a:tc>
                <a:tc>
                  <a:txBody>
                    <a:bodyPr/>
                    <a:lstStyle/>
                    <a:p>
                      <a:pPr algn="ctr"/>
                      <a:r>
                        <a:rPr lang="en-IE" sz="1200" dirty="0">
                          <a:latin typeface="+mj-lt"/>
                        </a:rPr>
                        <a:t>105 (25.7)</a:t>
                      </a:r>
                    </a:p>
                  </a:txBody>
                  <a:tcPr anchor="ctr"/>
                </a:tc>
                <a:tc>
                  <a:txBody>
                    <a:bodyPr/>
                    <a:lstStyle/>
                    <a:p>
                      <a:pPr algn="ctr"/>
                      <a:r>
                        <a:rPr lang="en-IE" sz="1200" dirty="0">
                          <a:latin typeface="+mj-lt"/>
                        </a:rPr>
                        <a:t>303 (74.3)</a:t>
                      </a:r>
                    </a:p>
                  </a:txBody>
                  <a:tcPr anchor="ctr"/>
                </a:tc>
                <a:tc>
                  <a:txBody>
                    <a:bodyPr/>
                    <a:lstStyle/>
                    <a:p>
                      <a:pPr algn="ctr"/>
                      <a:endParaRPr lang="en-IE" sz="1200" dirty="0">
                        <a:latin typeface="+mj-lt"/>
                      </a:endParaRPr>
                    </a:p>
                  </a:txBody>
                  <a:tcPr anchor="ctr"/>
                </a:tc>
                <a:extLst>
                  <a:ext uri="{0D108BD9-81ED-4DB2-BD59-A6C34878D82A}">
                    <a16:rowId xmlns:a16="http://schemas.microsoft.com/office/drawing/2014/main" val="10006"/>
                  </a:ext>
                </a:extLst>
              </a:tr>
              <a:tr h="388079">
                <a:tc>
                  <a:txBody>
                    <a:bodyPr/>
                    <a:lstStyle/>
                    <a:p>
                      <a:pPr algn="ctr"/>
                      <a:r>
                        <a:rPr lang="en-IE" sz="1200" dirty="0">
                          <a:latin typeface="+mj-lt"/>
                        </a:rPr>
                        <a:t>Blood transfusion</a:t>
                      </a:r>
                    </a:p>
                  </a:txBody>
                  <a:tcPr anchor="ctr"/>
                </a:tc>
                <a:tc>
                  <a:txBody>
                    <a:bodyPr/>
                    <a:lstStyle/>
                    <a:p>
                      <a:pPr algn="ctr"/>
                      <a:r>
                        <a:rPr lang="en-IE" sz="1200" dirty="0">
                          <a:latin typeface="+mj-lt"/>
                        </a:rPr>
                        <a:t>9 (9.2)</a:t>
                      </a:r>
                    </a:p>
                  </a:txBody>
                  <a:tcPr anchor="ctr"/>
                </a:tc>
                <a:tc>
                  <a:txBody>
                    <a:bodyPr/>
                    <a:lstStyle/>
                    <a:p>
                      <a:pPr algn="ctr"/>
                      <a:r>
                        <a:rPr lang="en-IE" sz="1200" dirty="0">
                          <a:latin typeface="+mj-lt"/>
                        </a:rPr>
                        <a:t>59 (90.8)</a:t>
                      </a:r>
                    </a:p>
                  </a:txBody>
                  <a:tcPr anchor="ctr"/>
                </a:tc>
                <a:tc>
                  <a:txBody>
                    <a:bodyPr/>
                    <a:lstStyle/>
                    <a:p>
                      <a:pPr algn="ctr"/>
                      <a:r>
                        <a:rPr lang="en-IE" sz="1200" dirty="0">
                          <a:latin typeface="+mj-lt"/>
                        </a:rPr>
                        <a:t>343</a:t>
                      </a:r>
                    </a:p>
                  </a:txBody>
                  <a:tcPr anchor="ctr"/>
                </a:tc>
                <a:extLst>
                  <a:ext uri="{0D108BD9-81ED-4DB2-BD59-A6C34878D82A}">
                    <a16:rowId xmlns:a16="http://schemas.microsoft.com/office/drawing/2014/main" val="10007"/>
                  </a:ext>
                </a:extLst>
              </a:tr>
              <a:tr h="388079">
                <a:tc>
                  <a:txBody>
                    <a:bodyPr/>
                    <a:lstStyle/>
                    <a:p>
                      <a:pPr algn="ctr"/>
                      <a:r>
                        <a:rPr lang="en-IE" sz="1200" dirty="0">
                          <a:latin typeface="+mj-lt"/>
                        </a:rPr>
                        <a:t>Complete form</a:t>
                      </a:r>
                    </a:p>
                  </a:txBody>
                  <a:tcPr anchor="ctr"/>
                </a:tc>
                <a:tc>
                  <a:txBody>
                    <a:bodyPr/>
                    <a:lstStyle/>
                    <a:p>
                      <a:pPr algn="ctr"/>
                      <a:r>
                        <a:rPr lang="en-IE" sz="1200" dirty="0">
                          <a:latin typeface="+mj-lt"/>
                        </a:rPr>
                        <a:t>179 (43.9)</a:t>
                      </a:r>
                    </a:p>
                  </a:txBody>
                  <a:tcPr anchor="ctr"/>
                </a:tc>
                <a:tc>
                  <a:txBody>
                    <a:bodyPr/>
                    <a:lstStyle/>
                    <a:p>
                      <a:pPr algn="ctr"/>
                      <a:r>
                        <a:rPr lang="en-IE" sz="1200" dirty="0">
                          <a:latin typeface="+mj-lt"/>
                        </a:rPr>
                        <a:t>229 (56.1)</a:t>
                      </a:r>
                    </a:p>
                  </a:txBody>
                  <a:tcPr anchor="ctr"/>
                </a:tc>
                <a:tc>
                  <a:txBody>
                    <a:bodyPr/>
                    <a:lstStyle/>
                    <a:p>
                      <a:pPr algn="ctr"/>
                      <a:endParaRPr lang="en-IE" sz="1200" dirty="0">
                        <a:latin typeface="+mj-lt"/>
                      </a:endParaRPr>
                    </a:p>
                  </a:txBody>
                  <a:tcPr anchor="ctr"/>
                </a:tc>
                <a:extLst>
                  <a:ext uri="{0D108BD9-81ED-4DB2-BD59-A6C34878D82A}">
                    <a16:rowId xmlns:a16="http://schemas.microsoft.com/office/drawing/2014/main" val="10008"/>
                  </a:ext>
                </a:extLst>
              </a:tr>
            </a:tbl>
          </a:graphicData>
        </a:graphic>
      </p:graphicFrame>
      <p:sp>
        <p:nvSpPr>
          <p:cNvPr id="8" name="TextBox 7"/>
          <p:cNvSpPr txBox="1"/>
          <p:nvPr/>
        </p:nvSpPr>
        <p:spPr>
          <a:xfrm>
            <a:off x="3347864" y="4515966"/>
            <a:ext cx="1944216"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IE" sz="1300" b="0" i="0" u="none" strike="noStrike" cap="none" spc="0" normalizeH="0" baseline="0" dirty="0">
                <a:ln>
                  <a:noFill/>
                </a:ln>
                <a:solidFill>
                  <a:srgbClr val="000000"/>
                </a:solidFill>
                <a:effectLst/>
                <a:uFillTx/>
                <a:latin typeface="+mj-lt"/>
                <a:ea typeface="+mj-ea"/>
                <a:cs typeface="+mj-cs"/>
                <a:sym typeface="Calibri"/>
              </a:rPr>
              <a:t>Table</a:t>
            </a:r>
            <a:r>
              <a:rPr kumimoji="0" lang="en-IE" sz="1300" b="0" i="0" u="none" strike="noStrike" cap="none" spc="0" normalizeH="0" dirty="0">
                <a:ln>
                  <a:noFill/>
                </a:ln>
                <a:solidFill>
                  <a:srgbClr val="000000"/>
                </a:solidFill>
                <a:effectLst/>
                <a:uFillTx/>
                <a:latin typeface="+mj-lt"/>
                <a:ea typeface="+mj-ea"/>
                <a:cs typeface="+mj-cs"/>
                <a:sym typeface="Calibri"/>
              </a:rPr>
              <a:t> 1: Summary of results</a:t>
            </a:r>
            <a:endParaRPr kumimoji="0" lang="en-IE" sz="13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014235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Results</a:t>
            </a:r>
          </a:p>
        </p:txBody>
      </p:sp>
      <p:graphicFrame>
        <p:nvGraphicFramePr>
          <p:cNvPr id="5" name="Chart 4"/>
          <p:cNvGraphicFramePr>
            <a:graphicFrameLocks/>
          </p:cNvGraphicFramePr>
          <p:nvPr>
            <p:extLst>
              <p:ext uri="{D42A27DB-BD31-4B8C-83A1-F6EECF244321}">
                <p14:modId xmlns:p14="http://schemas.microsoft.com/office/powerpoint/2010/main" val="1539144377"/>
              </p:ext>
            </p:extLst>
          </p:nvPr>
        </p:nvGraphicFramePr>
        <p:xfrm>
          <a:off x="1474706" y="1157864"/>
          <a:ext cx="6192688" cy="30603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130890" y="4299942"/>
            <a:ext cx="2880320"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IE" sz="1300" b="0" i="0" u="none" strike="noStrike" cap="none" spc="0" normalizeH="0" baseline="0" dirty="0">
                <a:ln>
                  <a:noFill/>
                </a:ln>
                <a:solidFill>
                  <a:srgbClr val="000000"/>
                </a:solidFill>
                <a:effectLst/>
                <a:uFillTx/>
                <a:latin typeface="+mj-lt"/>
                <a:ea typeface="+mj-ea"/>
                <a:cs typeface="+mj-cs"/>
                <a:sym typeface="Calibri"/>
              </a:rPr>
              <a:t>Graph 1:</a:t>
            </a:r>
            <a:r>
              <a:rPr kumimoji="0" lang="en-IE" sz="1300" b="0" i="0" u="none" strike="noStrike" cap="none" spc="0" normalizeH="0" dirty="0">
                <a:ln>
                  <a:noFill/>
                </a:ln>
                <a:solidFill>
                  <a:srgbClr val="000000"/>
                </a:solidFill>
                <a:effectLst/>
                <a:uFillTx/>
                <a:latin typeface="+mj-lt"/>
                <a:ea typeface="+mj-ea"/>
                <a:cs typeface="+mj-cs"/>
                <a:sym typeface="Calibri"/>
              </a:rPr>
              <a:t> Which doctor obtains consent</a:t>
            </a:r>
            <a:endParaRPr kumimoji="0" lang="en-IE" sz="13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82212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Results</a:t>
            </a:r>
          </a:p>
        </p:txBody>
      </p:sp>
      <p:graphicFrame>
        <p:nvGraphicFramePr>
          <p:cNvPr id="7" name="Table 6"/>
          <p:cNvGraphicFramePr>
            <a:graphicFrameLocks noGrp="1"/>
          </p:cNvGraphicFramePr>
          <p:nvPr>
            <p:extLst>
              <p:ext uri="{D42A27DB-BD31-4B8C-83A1-F6EECF244321}">
                <p14:modId xmlns:p14="http://schemas.microsoft.com/office/powerpoint/2010/main" val="4223952407"/>
              </p:ext>
            </p:extLst>
          </p:nvPr>
        </p:nvGraphicFramePr>
        <p:xfrm>
          <a:off x="1582718" y="1203598"/>
          <a:ext cx="5976664" cy="3002986"/>
        </p:xfrm>
        <a:graphic>
          <a:graphicData uri="http://schemas.openxmlformats.org/drawingml/2006/table">
            <a:tbl>
              <a:tblPr firstRow="1" bandRow="1">
                <a:tableStyleId>{5940675A-B579-460E-94D1-54222C63F5DA}</a:tableStyleId>
              </a:tblPr>
              <a:tblGrid>
                <a:gridCol w="2213579">
                  <a:extLst>
                    <a:ext uri="{9D8B030D-6E8A-4147-A177-3AD203B41FA5}">
                      <a16:colId xmlns:a16="http://schemas.microsoft.com/office/drawing/2014/main" val="20000"/>
                    </a:ext>
                  </a:extLst>
                </a:gridCol>
                <a:gridCol w="1328147">
                  <a:extLst>
                    <a:ext uri="{9D8B030D-6E8A-4147-A177-3AD203B41FA5}">
                      <a16:colId xmlns:a16="http://schemas.microsoft.com/office/drawing/2014/main" val="20001"/>
                    </a:ext>
                  </a:extLst>
                </a:gridCol>
                <a:gridCol w="1272808">
                  <a:extLst>
                    <a:ext uri="{9D8B030D-6E8A-4147-A177-3AD203B41FA5}">
                      <a16:colId xmlns:a16="http://schemas.microsoft.com/office/drawing/2014/main" val="20002"/>
                    </a:ext>
                  </a:extLst>
                </a:gridCol>
                <a:gridCol w="1162130">
                  <a:extLst>
                    <a:ext uri="{9D8B030D-6E8A-4147-A177-3AD203B41FA5}">
                      <a16:colId xmlns:a16="http://schemas.microsoft.com/office/drawing/2014/main" val="20003"/>
                    </a:ext>
                  </a:extLst>
                </a:gridCol>
              </a:tblGrid>
              <a:tr h="274534">
                <a:tc>
                  <a:txBody>
                    <a:bodyPr/>
                    <a:lstStyle/>
                    <a:p>
                      <a:pPr algn="ctr"/>
                      <a:r>
                        <a:rPr lang="en-IE" sz="1100" b="1" dirty="0"/>
                        <a:t>Comprehension</a:t>
                      </a:r>
                    </a:p>
                  </a:txBody>
                  <a:tcPr anchor="ctr"/>
                </a:tc>
                <a:tc>
                  <a:txBody>
                    <a:bodyPr/>
                    <a:lstStyle/>
                    <a:p>
                      <a:pPr algn="ctr"/>
                      <a:r>
                        <a:rPr lang="en-IE" sz="1100" b="1" dirty="0"/>
                        <a:t>Yes (%)</a:t>
                      </a:r>
                    </a:p>
                  </a:txBody>
                  <a:tcPr anchor="ctr"/>
                </a:tc>
                <a:tc>
                  <a:txBody>
                    <a:bodyPr/>
                    <a:lstStyle/>
                    <a:p>
                      <a:pPr algn="ctr"/>
                      <a:r>
                        <a:rPr lang="en-IE" sz="1100" b="1" dirty="0"/>
                        <a:t>No (%)</a:t>
                      </a:r>
                    </a:p>
                  </a:txBody>
                  <a:tcPr anchor="ctr"/>
                </a:tc>
                <a:tc>
                  <a:txBody>
                    <a:bodyPr/>
                    <a:lstStyle/>
                    <a:p>
                      <a:pPr algn="ctr"/>
                      <a:r>
                        <a:rPr lang="en-IE" sz="1100" b="1" dirty="0"/>
                        <a:t>N/A</a:t>
                      </a:r>
                      <a:r>
                        <a:rPr lang="en-IE" sz="1100" b="1" baseline="0" dirty="0"/>
                        <a:t> (%)</a:t>
                      </a:r>
                      <a:endParaRPr lang="en-IE" sz="1100" b="1" dirty="0"/>
                    </a:p>
                  </a:txBody>
                  <a:tcPr anchor="ctr"/>
                </a:tc>
                <a:extLst>
                  <a:ext uri="{0D108BD9-81ED-4DB2-BD59-A6C34878D82A}">
                    <a16:rowId xmlns:a16="http://schemas.microsoft.com/office/drawing/2014/main" val="10000"/>
                  </a:ext>
                </a:extLst>
              </a:tr>
              <a:tr h="274534">
                <a:tc>
                  <a:txBody>
                    <a:bodyPr/>
                    <a:lstStyle/>
                    <a:p>
                      <a:pPr algn="ctr"/>
                      <a:r>
                        <a:rPr lang="en-IE" sz="1100" dirty="0"/>
                        <a:t>Legible handwriting</a:t>
                      </a:r>
                    </a:p>
                  </a:txBody>
                  <a:tcPr anchor="ctr"/>
                </a:tc>
                <a:tc>
                  <a:txBody>
                    <a:bodyPr/>
                    <a:lstStyle/>
                    <a:p>
                      <a:pPr algn="ctr"/>
                      <a:r>
                        <a:rPr lang="en-IE" sz="1100" dirty="0"/>
                        <a:t>333 (81.6)</a:t>
                      </a:r>
                    </a:p>
                  </a:txBody>
                  <a:tcPr anchor="ctr"/>
                </a:tc>
                <a:tc>
                  <a:txBody>
                    <a:bodyPr/>
                    <a:lstStyle/>
                    <a:p>
                      <a:pPr algn="ctr"/>
                      <a:r>
                        <a:rPr lang="en-IE" sz="1100" dirty="0"/>
                        <a:t>75 (18.4)</a:t>
                      </a:r>
                    </a:p>
                  </a:txBody>
                  <a:tcPr anchor="ctr"/>
                </a:tc>
                <a:tc>
                  <a:txBody>
                    <a:bodyPr/>
                    <a:lstStyle/>
                    <a:p>
                      <a:pPr algn="ctr"/>
                      <a:endParaRPr lang="en-IE" sz="1100" dirty="0"/>
                    </a:p>
                  </a:txBody>
                  <a:tcPr anchor="ctr"/>
                </a:tc>
                <a:extLst>
                  <a:ext uri="{0D108BD9-81ED-4DB2-BD59-A6C34878D82A}">
                    <a16:rowId xmlns:a16="http://schemas.microsoft.com/office/drawing/2014/main" val="10001"/>
                  </a:ext>
                </a:extLst>
              </a:tr>
              <a:tr h="274534">
                <a:tc>
                  <a:txBody>
                    <a:bodyPr/>
                    <a:lstStyle/>
                    <a:p>
                      <a:pPr algn="ctr"/>
                      <a:r>
                        <a:rPr lang="en-IE" sz="1100" dirty="0"/>
                        <a:t>Contact details</a:t>
                      </a:r>
                    </a:p>
                  </a:txBody>
                  <a:tcPr anchor="ctr"/>
                </a:tc>
                <a:tc>
                  <a:txBody>
                    <a:bodyPr/>
                    <a:lstStyle/>
                    <a:p>
                      <a:pPr algn="ctr"/>
                      <a:r>
                        <a:rPr lang="en-IE" sz="1100" dirty="0"/>
                        <a:t>1 (0.2)</a:t>
                      </a:r>
                    </a:p>
                  </a:txBody>
                  <a:tcPr anchor="ctr"/>
                </a:tc>
                <a:tc>
                  <a:txBody>
                    <a:bodyPr/>
                    <a:lstStyle/>
                    <a:p>
                      <a:pPr algn="ctr"/>
                      <a:r>
                        <a:rPr lang="en-IE" sz="1100" dirty="0"/>
                        <a:t>407 (99.8)</a:t>
                      </a:r>
                    </a:p>
                  </a:txBody>
                  <a:tcPr anchor="ctr"/>
                </a:tc>
                <a:tc>
                  <a:txBody>
                    <a:bodyPr/>
                    <a:lstStyle/>
                    <a:p>
                      <a:pPr algn="ctr"/>
                      <a:endParaRPr lang="en-IE" sz="1100" dirty="0"/>
                    </a:p>
                  </a:txBody>
                  <a:tcPr anchor="ctr"/>
                </a:tc>
                <a:extLst>
                  <a:ext uri="{0D108BD9-81ED-4DB2-BD59-A6C34878D82A}">
                    <a16:rowId xmlns:a16="http://schemas.microsoft.com/office/drawing/2014/main" val="10002"/>
                  </a:ext>
                </a:extLst>
              </a:tr>
              <a:tr h="317475">
                <a:tc>
                  <a:txBody>
                    <a:bodyPr/>
                    <a:lstStyle/>
                    <a:p>
                      <a:pPr algn="ctr"/>
                      <a:r>
                        <a:rPr lang="en-IE" sz="1100" dirty="0"/>
                        <a:t>IMC number</a:t>
                      </a:r>
                    </a:p>
                  </a:txBody>
                  <a:tcPr anchor="ctr"/>
                </a:tc>
                <a:tc>
                  <a:txBody>
                    <a:bodyPr/>
                    <a:lstStyle/>
                    <a:p>
                      <a:pPr algn="ctr"/>
                      <a:r>
                        <a:rPr lang="en-IE" sz="1100" dirty="0"/>
                        <a:t>19 (4.7)</a:t>
                      </a:r>
                    </a:p>
                  </a:txBody>
                  <a:tcPr anchor="ctr"/>
                </a:tc>
                <a:tc>
                  <a:txBody>
                    <a:bodyPr/>
                    <a:lstStyle/>
                    <a:p>
                      <a:pPr algn="ctr"/>
                      <a:r>
                        <a:rPr lang="en-IE" sz="1100" dirty="0"/>
                        <a:t>389 (95.3)</a:t>
                      </a:r>
                    </a:p>
                  </a:txBody>
                  <a:tcPr anchor="ctr"/>
                </a:tc>
                <a:tc>
                  <a:txBody>
                    <a:bodyPr/>
                    <a:lstStyle/>
                    <a:p>
                      <a:pPr algn="ctr"/>
                      <a:endParaRPr lang="en-IE" sz="1100" dirty="0"/>
                    </a:p>
                  </a:txBody>
                  <a:tcPr anchor="ctr"/>
                </a:tc>
                <a:extLst>
                  <a:ext uri="{0D108BD9-81ED-4DB2-BD59-A6C34878D82A}">
                    <a16:rowId xmlns:a16="http://schemas.microsoft.com/office/drawing/2014/main" val="10003"/>
                  </a:ext>
                </a:extLst>
              </a:tr>
              <a:tr h="317475">
                <a:tc>
                  <a:txBody>
                    <a:bodyPr/>
                    <a:lstStyle/>
                    <a:p>
                      <a:pPr algn="ctr"/>
                      <a:r>
                        <a:rPr lang="en-IE" sz="1100" dirty="0"/>
                        <a:t>Abbreviations</a:t>
                      </a:r>
                    </a:p>
                  </a:txBody>
                  <a:tcPr anchor="ctr"/>
                </a:tc>
                <a:tc>
                  <a:txBody>
                    <a:bodyPr/>
                    <a:lstStyle/>
                    <a:p>
                      <a:pPr algn="ctr"/>
                      <a:r>
                        <a:rPr lang="en-IE" sz="1100" dirty="0"/>
                        <a:t>78 (19.1)</a:t>
                      </a:r>
                    </a:p>
                  </a:txBody>
                  <a:tcPr anchor="ctr"/>
                </a:tc>
                <a:tc>
                  <a:txBody>
                    <a:bodyPr/>
                    <a:lstStyle/>
                    <a:p>
                      <a:pPr algn="ctr"/>
                      <a:r>
                        <a:rPr lang="en-IE" sz="1100" dirty="0"/>
                        <a:t>330 (80.9)</a:t>
                      </a:r>
                    </a:p>
                  </a:txBody>
                  <a:tcPr anchor="ctr"/>
                </a:tc>
                <a:tc>
                  <a:txBody>
                    <a:bodyPr/>
                    <a:lstStyle/>
                    <a:p>
                      <a:pPr algn="ctr"/>
                      <a:endParaRPr lang="en-IE" sz="1100" dirty="0"/>
                    </a:p>
                  </a:txBody>
                  <a:tcPr anchor="ctr"/>
                </a:tc>
                <a:extLst>
                  <a:ext uri="{0D108BD9-81ED-4DB2-BD59-A6C34878D82A}">
                    <a16:rowId xmlns:a16="http://schemas.microsoft.com/office/drawing/2014/main" val="10004"/>
                  </a:ext>
                </a:extLst>
              </a:tr>
              <a:tr h="317475">
                <a:tc>
                  <a:txBody>
                    <a:bodyPr/>
                    <a:lstStyle/>
                    <a:p>
                      <a:pPr algn="ctr"/>
                      <a:r>
                        <a:rPr lang="en-IE" sz="1100" dirty="0"/>
                        <a:t>Copy of consent given to patient</a:t>
                      </a:r>
                    </a:p>
                  </a:txBody>
                  <a:tcPr anchor="ctr"/>
                </a:tc>
                <a:tc>
                  <a:txBody>
                    <a:bodyPr/>
                    <a:lstStyle/>
                    <a:p>
                      <a:pPr algn="ctr"/>
                      <a:r>
                        <a:rPr lang="en-IE" sz="1100" dirty="0"/>
                        <a:t>28 (6.9)</a:t>
                      </a:r>
                    </a:p>
                  </a:txBody>
                  <a:tcPr anchor="ctr"/>
                </a:tc>
                <a:tc>
                  <a:txBody>
                    <a:bodyPr/>
                    <a:lstStyle/>
                    <a:p>
                      <a:pPr algn="ctr"/>
                      <a:r>
                        <a:rPr lang="en-IE" sz="1100" dirty="0"/>
                        <a:t>379 (92.9)</a:t>
                      </a:r>
                    </a:p>
                  </a:txBody>
                  <a:tcPr anchor="ctr"/>
                </a:tc>
                <a:tc>
                  <a:txBody>
                    <a:bodyPr/>
                    <a:lstStyle/>
                    <a:p>
                      <a:pPr algn="ctr"/>
                      <a:r>
                        <a:rPr lang="en-IE" sz="1100" dirty="0"/>
                        <a:t>1 (0.2)</a:t>
                      </a:r>
                    </a:p>
                  </a:txBody>
                  <a:tcPr anchor="ctr"/>
                </a:tc>
                <a:extLst>
                  <a:ext uri="{0D108BD9-81ED-4DB2-BD59-A6C34878D82A}">
                    <a16:rowId xmlns:a16="http://schemas.microsoft.com/office/drawing/2014/main" val="10005"/>
                  </a:ext>
                </a:extLst>
              </a:tr>
              <a:tr h="317475">
                <a:tc>
                  <a:txBody>
                    <a:bodyPr/>
                    <a:lstStyle/>
                    <a:p>
                      <a:pPr algn="ctr"/>
                      <a:r>
                        <a:rPr lang="en-IE" sz="1100" dirty="0"/>
                        <a:t>Consent leaflet </a:t>
                      </a:r>
                    </a:p>
                  </a:txBody>
                  <a:tcPr anchor="ctr"/>
                </a:tc>
                <a:tc>
                  <a:txBody>
                    <a:bodyPr/>
                    <a:lstStyle/>
                    <a:p>
                      <a:pPr algn="ctr"/>
                      <a:r>
                        <a:rPr lang="en-IE" sz="1100" dirty="0"/>
                        <a:t>326 (79.9)</a:t>
                      </a:r>
                    </a:p>
                  </a:txBody>
                  <a:tcPr anchor="ctr"/>
                </a:tc>
                <a:tc>
                  <a:txBody>
                    <a:bodyPr/>
                    <a:lstStyle/>
                    <a:p>
                      <a:pPr algn="ctr"/>
                      <a:r>
                        <a:rPr lang="en-IE" sz="1100" dirty="0"/>
                        <a:t>81 (19.9)</a:t>
                      </a:r>
                    </a:p>
                  </a:txBody>
                  <a:tcPr anchor="ctr"/>
                </a:tc>
                <a:tc>
                  <a:txBody>
                    <a:bodyPr/>
                    <a:lstStyle/>
                    <a:p>
                      <a:pPr algn="ctr"/>
                      <a:r>
                        <a:rPr lang="en-IE" sz="1100" dirty="0"/>
                        <a:t>1 (0.2)</a:t>
                      </a:r>
                    </a:p>
                  </a:txBody>
                  <a:tcPr anchor="ctr"/>
                </a:tc>
                <a:extLst>
                  <a:ext uri="{0D108BD9-81ED-4DB2-BD59-A6C34878D82A}">
                    <a16:rowId xmlns:a16="http://schemas.microsoft.com/office/drawing/2014/main" val="10006"/>
                  </a:ext>
                </a:extLst>
              </a:tr>
              <a:tr h="274534">
                <a:tc>
                  <a:txBody>
                    <a:bodyPr/>
                    <a:lstStyle/>
                    <a:p>
                      <a:pPr algn="ctr"/>
                      <a:endParaRPr lang="en-IE" sz="1100" dirty="0"/>
                    </a:p>
                  </a:txBody>
                  <a:tcPr anchor="ctr"/>
                </a:tc>
                <a:tc>
                  <a:txBody>
                    <a:bodyPr/>
                    <a:lstStyle/>
                    <a:p>
                      <a:pPr algn="ctr"/>
                      <a:endParaRPr lang="en-IE" sz="1100" dirty="0"/>
                    </a:p>
                  </a:txBody>
                  <a:tcPr anchor="ctr"/>
                </a:tc>
                <a:tc>
                  <a:txBody>
                    <a:bodyPr/>
                    <a:lstStyle/>
                    <a:p>
                      <a:pPr algn="ctr"/>
                      <a:endParaRPr lang="en-IE" sz="1100" dirty="0"/>
                    </a:p>
                  </a:txBody>
                  <a:tcPr anchor="ctr"/>
                </a:tc>
                <a:tc>
                  <a:txBody>
                    <a:bodyPr/>
                    <a:lstStyle/>
                    <a:p>
                      <a:pPr algn="ctr"/>
                      <a:endParaRPr lang="en-IE" sz="1100" dirty="0"/>
                    </a:p>
                  </a:txBody>
                  <a:tcPr anchor="ctr"/>
                </a:tc>
                <a:extLst>
                  <a:ext uri="{0D108BD9-81ED-4DB2-BD59-A6C34878D82A}">
                    <a16:rowId xmlns:a16="http://schemas.microsoft.com/office/drawing/2014/main" val="10007"/>
                  </a:ext>
                </a:extLst>
              </a:tr>
              <a:tr h="317475">
                <a:tc>
                  <a:txBody>
                    <a:bodyPr/>
                    <a:lstStyle/>
                    <a:p>
                      <a:pPr algn="ctr"/>
                      <a:r>
                        <a:rPr lang="en-IE" sz="1100" b="1" dirty="0"/>
                        <a:t>Voluntary</a:t>
                      </a:r>
                    </a:p>
                  </a:txBody>
                  <a:tcPr anchor="ctr"/>
                </a:tc>
                <a:tc>
                  <a:txBody>
                    <a:bodyPr/>
                    <a:lstStyle/>
                    <a:p>
                      <a:pPr algn="ctr"/>
                      <a:r>
                        <a:rPr lang="en-IE" sz="1100" b="1" dirty="0"/>
                        <a:t>Yes (%)</a:t>
                      </a:r>
                    </a:p>
                  </a:txBody>
                  <a:tcPr anchor="ctr"/>
                </a:tc>
                <a:tc>
                  <a:txBody>
                    <a:bodyPr/>
                    <a:lstStyle/>
                    <a:p>
                      <a:pPr algn="ctr"/>
                      <a:r>
                        <a:rPr lang="en-IE" sz="1100" b="1" dirty="0"/>
                        <a:t>No (%)</a:t>
                      </a:r>
                    </a:p>
                  </a:txBody>
                  <a:tcPr anchor="ctr"/>
                </a:tc>
                <a:tc>
                  <a:txBody>
                    <a:bodyPr/>
                    <a:lstStyle/>
                    <a:p>
                      <a:pPr algn="ctr"/>
                      <a:r>
                        <a:rPr lang="en-IE" sz="1100" b="1" dirty="0"/>
                        <a:t>N/A</a:t>
                      </a:r>
                    </a:p>
                  </a:txBody>
                  <a:tcPr anchor="ctr"/>
                </a:tc>
                <a:extLst>
                  <a:ext uri="{0D108BD9-81ED-4DB2-BD59-A6C34878D82A}">
                    <a16:rowId xmlns:a16="http://schemas.microsoft.com/office/drawing/2014/main" val="10008"/>
                  </a:ext>
                </a:extLst>
              </a:tr>
              <a:tr h="317475">
                <a:tc>
                  <a:txBody>
                    <a:bodyPr/>
                    <a:lstStyle/>
                    <a:p>
                      <a:pPr algn="ctr"/>
                      <a:r>
                        <a:rPr lang="en-IE" sz="1100" dirty="0"/>
                        <a:t>Reflection</a:t>
                      </a:r>
                    </a:p>
                  </a:txBody>
                  <a:tcPr anchor="ctr"/>
                </a:tc>
                <a:tc>
                  <a:txBody>
                    <a:bodyPr/>
                    <a:lstStyle/>
                    <a:p>
                      <a:pPr algn="ctr"/>
                      <a:r>
                        <a:rPr lang="en-IE" sz="1100" dirty="0"/>
                        <a:t>42 (11.76)</a:t>
                      </a:r>
                    </a:p>
                  </a:txBody>
                  <a:tcPr anchor="ctr"/>
                </a:tc>
                <a:tc>
                  <a:txBody>
                    <a:bodyPr/>
                    <a:lstStyle/>
                    <a:p>
                      <a:pPr algn="ctr"/>
                      <a:r>
                        <a:rPr lang="en-IE" sz="1100" dirty="0"/>
                        <a:t>315 (88.24)</a:t>
                      </a:r>
                    </a:p>
                  </a:txBody>
                  <a:tcPr anchor="ctr"/>
                </a:tc>
                <a:tc>
                  <a:txBody>
                    <a:bodyPr/>
                    <a:lstStyle/>
                    <a:p>
                      <a:pPr algn="ctr"/>
                      <a:r>
                        <a:rPr lang="en-IE" sz="1100" dirty="0"/>
                        <a:t>51</a:t>
                      </a:r>
                    </a:p>
                  </a:txBody>
                  <a:tcPr anchor="ctr"/>
                </a:tc>
                <a:extLst>
                  <a:ext uri="{0D108BD9-81ED-4DB2-BD59-A6C34878D82A}">
                    <a16:rowId xmlns:a16="http://schemas.microsoft.com/office/drawing/2014/main" val="10009"/>
                  </a:ext>
                </a:extLst>
              </a:tr>
            </a:tbl>
          </a:graphicData>
        </a:graphic>
      </p:graphicFrame>
      <p:sp>
        <p:nvSpPr>
          <p:cNvPr id="8" name="TextBox 7"/>
          <p:cNvSpPr txBox="1"/>
          <p:nvPr/>
        </p:nvSpPr>
        <p:spPr>
          <a:xfrm>
            <a:off x="3598942" y="4371950"/>
            <a:ext cx="1944216"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IE" sz="1300" b="0" i="0" u="none" strike="noStrike" cap="none" spc="0" normalizeH="0" baseline="0" dirty="0">
                <a:ln>
                  <a:noFill/>
                </a:ln>
                <a:solidFill>
                  <a:srgbClr val="000000"/>
                </a:solidFill>
                <a:effectLst/>
                <a:uFillTx/>
                <a:latin typeface="+mj-lt"/>
                <a:ea typeface="+mj-ea"/>
                <a:cs typeface="+mj-cs"/>
                <a:sym typeface="Calibri"/>
              </a:rPr>
              <a:t>Table</a:t>
            </a:r>
            <a:r>
              <a:rPr kumimoji="0" lang="en-IE" sz="1300" b="0" i="0" u="none" strike="noStrike" cap="none" spc="0" normalizeH="0" dirty="0">
                <a:ln>
                  <a:noFill/>
                </a:ln>
                <a:solidFill>
                  <a:srgbClr val="000000"/>
                </a:solidFill>
                <a:effectLst/>
                <a:uFillTx/>
                <a:latin typeface="+mj-lt"/>
                <a:ea typeface="+mj-ea"/>
                <a:cs typeface="+mj-cs"/>
                <a:sym typeface="Calibri"/>
              </a:rPr>
              <a:t> 2: Summary of results</a:t>
            </a:r>
            <a:endParaRPr kumimoji="0" lang="en-IE" sz="13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107229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Results</a:t>
            </a:r>
          </a:p>
        </p:txBody>
      </p:sp>
      <p:graphicFrame>
        <p:nvGraphicFramePr>
          <p:cNvPr id="7" name="Table 6"/>
          <p:cNvGraphicFramePr>
            <a:graphicFrameLocks noGrp="1"/>
          </p:cNvGraphicFramePr>
          <p:nvPr>
            <p:extLst>
              <p:ext uri="{D42A27DB-BD31-4B8C-83A1-F6EECF244321}">
                <p14:modId xmlns:p14="http://schemas.microsoft.com/office/powerpoint/2010/main" val="2367826303"/>
              </p:ext>
            </p:extLst>
          </p:nvPr>
        </p:nvGraphicFramePr>
        <p:xfrm>
          <a:off x="2518821" y="1203598"/>
          <a:ext cx="4104457" cy="3284859"/>
        </p:xfrm>
        <a:graphic>
          <a:graphicData uri="http://schemas.openxmlformats.org/drawingml/2006/table">
            <a:tbl>
              <a:tblPr firstRow="1" bandRow="1">
                <a:tableStyleId>{5940675A-B579-460E-94D1-54222C63F5DA}</a:tableStyleId>
              </a:tblPr>
              <a:tblGrid>
                <a:gridCol w="122413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1">
                  <a:extLst>
                    <a:ext uri="{9D8B030D-6E8A-4147-A177-3AD203B41FA5}">
                      <a16:colId xmlns:a16="http://schemas.microsoft.com/office/drawing/2014/main" val="20002"/>
                    </a:ext>
                  </a:extLst>
                </a:gridCol>
              </a:tblGrid>
              <a:tr h="257519">
                <a:tc>
                  <a:txBody>
                    <a:bodyPr/>
                    <a:lstStyle/>
                    <a:p>
                      <a:pPr algn="ctr"/>
                      <a:endParaRPr lang="en-IE" sz="1000" dirty="0"/>
                    </a:p>
                  </a:txBody>
                  <a:tcPr anchor="ctr"/>
                </a:tc>
                <a:tc>
                  <a:txBody>
                    <a:bodyPr/>
                    <a:lstStyle/>
                    <a:p>
                      <a:pPr marL="0" indent="0" algn="ctr"/>
                      <a:r>
                        <a:rPr lang="en-IE" sz="1000" dirty="0"/>
                        <a:t>Number</a:t>
                      </a:r>
                    </a:p>
                  </a:txBody>
                  <a:tcPr anchor="ctr"/>
                </a:tc>
                <a:tc>
                  <a:txBody>
                    <a:bodyPr/>
                    <a:lstStyle/>
                    <a:p>
                      <a:pPr marL="0" indent="0" algn="ctr"/>
                      <a:r>
                        <a:rPr lang="en-IE" sz="1000" dirty="0"/>
                        <a:t>Percentage</a:t>
                      </a:r>
                    </a:p>
                  </a:txBody>
                  <a:tcPr anchor="ctr"/>
                </a:tc>
                <a:extLst>
                  <a:ext uri="{0D108BD9-81ED-4DB2-BD59-A6C34878D82A}">
                    <a16:rowId xmlns:a16="http://schemas.microsoft.com/office/drawing/2014/main" val="10000"/>
                  </a:ext>
                </a:extLst>
              </a:tr>
              <a:tr h="288476">
                <a:tc>
                  <a:txBody>
                    <a:bodyPr/>
                    <a:lstStyle/>
                    <a:p>
                      <a:pPr algn="ctr"/>
                      <a:r>
                        <a:rPr lang="en-IE" sz="1000" dirty="0"/>
                        <a:t>Parent</a:t>
                      </a:r>
                    </a:p>
                  </a:txBody>
                  <a:tcPr anchor="ctr"/>
                </a:tc>
                <a:tc>
                  <a:txBody>
                    <a:bodyPr/>
                    <a:lstStyle/>
                    <a:p>
                      <a:pPr algn="ctr"/>
                      <a:r>
                        <a:rPr lang="en-IE" sz="1000" dirty="0"/>
                        <a:t>387</a:t>
                      </a:r>
                    </a:p>
                  </a:txBody>
                  <a:tcPr anchor="ctr"/>
                </a:tc>
                <a:tc>
                  <a:txBody>
                    <a:bodyPr/>
                    <a:lstStyle/>
                    <a:p>
                      <a:pPr algn="ctr"/>
                      <a:r>
                        <a:rPr lang="en-IE" sz="1000" dirty="0"/>
                        <a:t>94.85</a:t>
                      </a:r>
                    </a:p>
                  </a:txBody>
                  <a:tcPr anchor="ctr"/>
                </a:tc>
                <a:extLst>
                  <a:ext uri="{0D108BD9-81ED-4DB2-BD59-A6C34878D82A}">
                    <a16:rowId xmlns:a16="http://schemas.microsoft.com/office/drawing/2014/main" val="10001"/>
                  </a:ext>
                </a:extLst>
              </a:tr>
              <a:tr h="288476">
                <a:tc>
                  <a:txBody>
                    <a:bodyPr/>
                    <a:lstStyle/>
                    <a:p>
                      <a:pPr algn="ctr"/>
                      <a:r>
                        <a:rPr lang="en-IE" sz="1000" dirty="0"/>
                        <a:t>Parent</a:t>
                      </a:r>
                      <a:r>
                        <a:rPr lang="en-IE" sz="1000" baseline="0" dirty="0"/>
                        <a:t> and Child</a:t>
                      </a:r>
                      <a:endParaRPr lang="en-IE" sz="1000" dirty="0"/>
                    </a:p>
                  </a:txBody>
                  <a:tcPr anchor="ctr"/>
                </a:tc>
                <a:tc>
                  <a:txBody>
                    <a:bodyPr/>
                    <a:lstStyle/>
                    <a:p>
                      <a:pPr algn="ctr"/>
                      <a:r>
                        <a:rPr lang="en-IE" sz="1000" dirty="0"/>
                        <a:t>9</a:t>
                      </a:r>
                    </a:p>
                  </a:txBody>
                  <a:tcPr anchor="ctr"/>
                </a:tc>
                <a:tc>
                  <a:txBody>
                    <a:bodyPr/>
                    <a:lstStyle/>
                    <a:p>
                      <a:pPr algn="ctr"/>
                      <a:r>
                        <a:rPr lang="en-IE" sz="1000" dirty="0"/>
                        <a:t>2.21</a:t>
                      </a:r>
                    </a:p>
                  </a:txBody>
                  <a:tcPr anchor="ctr"/>
                </a:tc>
                <a:extLst>
                  <a:ext uri="{0D108BD9-81ED-4DB2-BD59-A6C34878D82A}">
                    <a16:rowId xmlns:a16="http://schemas.microsoft.com/office/drawing/2014/main" val="10002"/>
                  </a:ext>
                </a:extLst>
              </a:tr>
              <a:tr h="288476">
                <a:tc>
                  <a:txBody>
                    <a:bodyPr/>
                    <a:lstStyle/>
                    <a:p>
                      <a:pPr algn="ctr"/>
                      <a:r>
                        <a:rPr lang="en-IE" sz="1000" dirty="0"/>
                        <a:t>Both</a:t>
                      </a:r>
                      <a:r>
                        <a:rPr lang="en-IE" sz="1000" baseline="0" dirty="0"/>
                        <a:t> Parents</a:t>
                      </a:r>
                      <a:endParaRPr lang="en-IE" sz="1000" dirty="0"/>
                    </a:p>
                  </a:txBody>
                  <a:tcPr anchor="ctr"/>
                </a:tc>
                <a:tc>
                  <a:txBody>
                    <a:bodyPr/>
                    <a:lstStyle/>
                    <a:p>
                      <a:pPr algn="ctr"/>
                      <a:r>
                        <a:rPr lang="en-IE" sz="1000" dirty="0"/>
                        <a:t>6</a:t>
                      </a:r>
                    </a:p>
                  </a:txBody>
                  <a:tcPr anchor="ctr"/>
                </a:tc>
                <a:tc>
                  <a:txBody>
                    <a:bodyPr/>
                    <a:lstStyle/>
                    <a:p>
                      <a:pPr algn="ctr"/>
                      <a:r>
                        <a:rPr lang="en-IE" sz="1000" dirty="0"/>
                        <a:t>1.47</a:t>
                      </a:r>
                    </a:p>
                  </a:txBody>
                  <a:tcPr anchor="ctr"/>
                </a:tc>
                <a:extLst>
                  <a:ext uri="{0D108BD9-81ED-4DB2-BD59-A6C34878D82A}">
                    <a16:rowId xmlns:a16="http://schemas.microsoft.com/office/drawing/2014/main" val="10003"/>
                  </a:ext>
                </a:extLst>
              </a:tr>
              <a:tr h="288476">
                <a:tc>
                  <a:txBody>
                    <a:bodyPr/>
                    <a:lstStyle/>
                    <a:p>
                      <a:pPr algn="ctr"/>
                      <a:r>
                        <a:rPr lang="en-IE" sz="1000" dirty="0"/>
                        <a:t>Parent (verbal)</a:t>
                      </a:r>
                    </a:p>
                  </a:txBody>
                  <a:tcPr anchor="ctr"/>
                </a:tc>
                <a:tc>
                  <a:txBody>
                    <a:bodyPr/>
                    <a:lstStyle/>
                    <a:p>
                      <a:pPr algn="ctr"/>
                      <a:r>
                        <a:rPr lang="en-IE" sz="1000" dirty="0"/>
                        <a:t>1</a:t>
                      </a:r>
                    </a:p>
                  </a:txBody>
                  <a:tcPr anchor="ctr"/>
                </a:tc>
                <a:tc>
                  <a:txBody>
                    <a:bodyPr/>
                    <a:lstStyle/>
                    <a:p>
                      <a:pPr algn="ctr"/>
                      <a:r>
                        <a:rPr lang="en-IE" sz="1000" dirty="0"/>
                        <a:t>0.25</a:t>
                      </a:r>
                    </a:p>
                  </a:txBody>
                  <a:tcPr anchor="ctr"/>
                </a:tc>
                <a:extLst>
                  <a:ext uri="{0D108BD9-81ED-4DB2-BD59-A6C34878D82A}">
                    <a16:rowId xmlns:a16="http://schemas.microsoft.com/office/drawing/2014/main" val="10004"/>
                  </a:ext>
                </a:extLst>
              </a:tr>
              <a:tr h="349111">
                <a:tc>
                  <a:txBody>
                    <a:bodyPr/>
                    <a:lstStyle/>
                    <a:p>
                      <a:pPr algn="ctr"/>
                      <a:r>
                        <a:rPr lang="en-IE" sz="1000" dirty="0"/>
                        <a:t>Consultant (verbal)</a:t>
                      </a:r>
                    </a:p>
                  </a:txBody>
                  <a:tcPr anchor="ctr"/>
                </a:tc>
                <a:tc>
                  <a:txBody>
                    <a:bodyPr/>
                    <a:lstStyle/>
                    <a:p>
                      <a:pPr algn="ctr"/>
                      <a:r>
                        <a:rPr lang="en-IE" sz="1000" dirty="0"/>
                        <a:t>1</a:t>
                      </a:r>
                    </a:p>
                  </a:txBody>
                  <a:tcPr anchor="ctr"/>
                </a:tc>
                <a:tc>
                  <a:txBody>
                    <a:bodyPr/>
                    <a:lstStyle/>
                    <a:p>
                      <a:pPr algn="ctr"/>
                      <a:r>
                        <a:rPr lang="en-IE" sz="1000" dirty="0"/>
                        <a:t>0.25</a:t>
                      </a:r>
                    </a:p>
                  </a:txBody>
                  <a:tcPr anchor="ctr"/>
                </a:tc>
                <a:extLst>
                  <a:ext uri="{0D108BD9-81ED-4DB2-BD59-A6C34878D82A}">
                    <a16:rowId xmlns:a16="http://schemas.microsoft.com/office/drawing/2014/main" val="10005"/>
                  </a:ext>
                </a:extLst>
              </a:tr>
              <a:tr h="349111">
                <a:tc>
                  <a:txBody>
                    <a:bodyPr/>
                    <a:lstStyle/>
                    <a:p>
                      <a:pPr algn="ctr"/>
                      <a:r>
                        <a:rPr lang="en-IE" sz="1000" dirty="0"/>
                        <a:t>Both parents (verbal)</a:t>
                      </a:r>
                    </a:p>
                  </a:txBody>
                  <a:tcPr anchor="ctr"/>
                </a:tc>
                <a:tc>
                  <a:txBody>
                    <a:bodyPr/>
                    <a:lstStyle/>
                    <a:p>
                      <a:pPr algn="ctr"/>
                      <a:r>
                        <a:rPr lang="en-IE" sz="1000" dirty="0"/>
                        <a:t>1</a:t>
                      </a:r>
                    </a:p>
                  </a:txBody>
                  <a:tcPr anchor="ctr"/>
                </a:tc>
                <a:tc>
                  <a:txBody>
                    <a:bodyPr/>
                    <a:lstStyle/>
                    <a:p>
                      <a:pPr algn="ctr"/>
                      <a:r>
                        <a:rPr lang="en-IE" sz="1000" dirty="0"/>
                        <a:t>0.25</a:t>
                      </a:r>
                    </a:p>
                  </a:txBody>
                  <a:tcPr anchor="ctr"/>
                </a:tc>
                <a:extLst>
                  <a:ext uri="{0D108BD9-81ED-4DB2-BD59-A6C34878D82A}">
                    <a16:rowId xmlns:a16="http://schemas.microsoft.com/office/drawing/2014/main" val="10006"/>
                  </a:ext>
                </a:extLst>
              </a:tr>
              <a:tr h="349111">
                <a:tc>
                  <a:txBody>
                    <a:bodyPr/>
                    <a:lstStyle/>
                    <a:p>
                      <a:pPr algn="ctr"/>
                      <a:r>
                        <a:rPr lang="en-IE" sz="1000" dirty="0"/>
                        <a:t>Consultant</a:t>
                      </a:r>
                      <a:r>
                        <a:rPr lang="en-IE" sz="1000" baseline="0" dirty="0"/>
                        <a:t> and foster parent</a:t>
                      </a:r>
                      <a:endParaRPr lang="en-IE" sz="1000" dirty="0"/>
                    </a:p>
                  </a:txBody>
                  <a:tcPr anchor="ctr"/>
                </a:tc>
                <a:tc>
                  <a:txBody>
                    <a:bodyPr/>
                    <a:lstStyle/>
                    <a:p>
                      <a:pPr algn="ctr"/>
                      <a:r>
                        <a:rPr lang="en-IE" sz="1000" dirty="0"/>
                        <a:t>1</a:t>
                      </a:r>
                    </a:p>
                  </a:txBody>
                  <a:tcPr anchor="ctr"/>
                </a:tc>
                <a:tc>
                  <a:txBody>
                    <a:bodyPr/>
                    <a:lstStyle/>
                    <a:p>
                      <a:pPr algn="ctr"/>
                      <a:r>
                        <a:rPr lang="en-IE" sz="1000" dirty="0"/>
                        <a:t>0.25</a:t>
                      </a:r>
                    </a:p>
                  </a:txBody>
                  <a:tcPr anchor="ctr"/>
                </a:tc>
                <a:extLst>
                  <a:ext uri="{0D108BD9-81ED-4DB2-BD59-A6C34878D82A}">
                    <a16:rowId xmlns:a16="http://schemas.microsoft.com/office/drawing/2014/main" val="10007"/>
                  </a:ext>
                </a:extLst>
              </a:tr>
              <a:tr h="349111">
                <a:tc>
                  <a:txBody>
                    <a:bodyPr/>
                    <a:lstStyle/>
                    <a:p>
                      <a:pPr algn="ctr"/>
                      <a:r>
                        <a:rPr lang="en-IE" sz="1000" dirty="0"/>
                        <a:t>Consultant</a:t>
                      </a:r>
                      <a:r>
                        <a:rPr lang="en-IE" sz="1000" baseline="0" dirty="0"/>
                        <a:t> and MSW</a:t>
                      </a:r>
                      <a:endParaRPr lang="en-IE" sz="1000" dirty="0"/>
                    </a:p>
                  </a:txBody>
                  <a:tcPr anchor="ctr"/>
                </a:tc>
                <a:tc>
                  <a:txBody>
                    <a:bodyPr/>
                    <a:lstStyle/>
                    <a:p>
                      <a:pPr algn="ctr"/>
                      <a:r>
                        <a:rPr lang="en-IE" sz="1000" dirty="0"/>
                        <a:t>1</a:t>
                      </a:r>
                    </a:p>
                  </a:txBody>
                  <a:tcPr anchor="ctr"/>
                </a:tc>
                <a:tc>
                  <a:txBody>
                    <a:bodyPr/>
                    <a:lstStyle/>
                    <a:p>
                      <a:pPr algn="ctr"/>
                      <a:r>
                        <a:rPr lang="en-IE" sz="1000" dirty="0"/>
                        <a:t>0.25</a:t>
                      </a:r>
                    </a:p>
                  </a:txBody>
                  <a:tcPr anchor="ctr"/>
                </a:tc>
                <a:extLst>
                  <a:ext uri="{0D108BD9-81ED-4DB2-BD59-A6C34878D82A}">
                    <a16:rowId xmlns:a16="http://schemas.microsoft.com/office/drawing/2014/main" val="10008"/>
                  </a:ext>
                </a:extLst>
              </a:tr>
              <a:tr h="288476">
                <a:tc>
                  <a:txBody>
                    <a:bodyPr/>
                    <a:lstStyle/>
                    <a:p>
                      <a:pPr algn="ctr"/>
                      <a:r>
                        <a:rPr lang="en-IE" sz="1000" dirty="0"/>
                        <a:t>Parent and MSW</a:t>
                      </a:r>
                    </a:p>
                  </a:txBody>
                  <a:tcPr anchor="ctr"/>
                </a:tc>
                <a:tc>
                  <a:txBody>
                    <a:bodyPr/>
                    <a:lstStyle/>
                    <a:p>
                      <a:pPr algn="ctr"/>
                      <a:r>
                        <a:rPr lang="en-IE" sz="1000" dirty="0"/>
                        <a:t>1</a:t>
                      </a:r>
                    </a:p>
                  </a:txBody>
                  <a:tcPr anchor="ctr"/>
                </a:tc>
                <a:tc>
                  <a:txBody>
                    <a:bodyPr/>
                    <a:lstStyle/>
                    <a:p>
                      <a:pPr algn="ctr"/>
                      <a:r>
                        <a:rPr lang="en-IE" sz="1000" dirty="0"/>
                        <a:t>0.25</a:t>
                      </a:r>
                    </a:p>
                  </a:txBody>
                  <a:tcPr anchor="ctr"/>
                </a:tc>
                <a:extLst>
                  <a:ext uri="{0D108BD9-81ED-4DB2-BD59-A6C34878D82A}">
                    <a16:rowId xmlns:a16="http://schemas.microsoft.com/office/drawing/2014/main" val="10009"/>
                  </a:ext>
                </a:extLst>
              </a:tr>
            </a:tbl>
          </a:graphicData>
        </a:graphic>
      </p:graphicFrame>
      <p:sp>
        <p:nvSpPr>
          <p:cNvPr id="8" name="TextBox 7"/>
          <p:cNvSpPr txBox="1"/>
          <p:nvPr/>
        </p:nvSpPr>
        <p:spPr>
          <a:xfrm>
            <a:off x="3095360" y="4587974"/>
            <a:ext cx="2953279"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en-IE" dirty="0"/>
              <a:t>Table 3: Who signs on behalf of the patient</a:t>
            </a:r>
            <a:endParaRPr kumimoji="0" lang="en-IE" sz="13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9624146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Discussion</a:t>
            </a:r>
          </a:p>
        </p:txBody>
      </p:sp>
      <p:sp>
        <p:nvSpPr>
          <p:cNvPr id="4" name="Text Placeholder 3"/>
          <p:cNvSpPr>
            <a:spLocks noGrp="1"/>
          </p:cNvSpPr>
          <p:nvPr>
            <p:ph type="body" idx="13"/>
          </p:nvPr>
        </p:nvSpPr>
        <p:spPr/>
        <p:txBody>
          <a:bodyPr/>
          <a:lstStyle/>
          <a:p>
            <a:pPr>
              <a:buFont typeface="Arial" panose="020B0604020202020204" pitchFamily="34" charset="0"/>
              <a:buChar char="•"/>
            </a:pPr>
            <a:r>
              <a:rPr lang="en-US" dirty="0"/>
              <a:t>A previous study in the UK examining compliance with GMC guidelines demonstrated full compliance in only 5% of cases</a:t>
            </a:r>
            <a:r>
              <a:rPr lang="en-US" baseline="30000" dirty="0"/>
              <a:t>[1]</a:t>
            </a:r>
          </a:p>
          <a:p>
            <a:pPr>
              <a:buFont typeface="Arial" panose="020B0604020202020204" pitchFamily="34" charset="0"/>
              <a:buChar char="•"/>
            </a:pPr>
            <a:endParaRPr lang="en-US" dirty="0"/>
          </a:p>
          <a:p>
            <a:pPr>
              <a:buFont typeface="Arial" panose="020B0604020202020204" pitchFamily="34" charset="0"/>
              <a:buChar char="•"/>
            </a:pPr>
            <a:r>
              <a:rPr lang="en-IE" dirty="0"/>
              <a:t>Not one form we examined contained all of the elements required by the medical council and HSE consent guidelines</a:t>
            </a:r>
          </a:p>
          <a:p>
            <a:pPr>
              <a:buFont typeface="Arial" panose="020B0604020202020204" pitchFamily="34" charset="0"/>
              <a:buChar char="•"/>
            </a:pPr>
            <a:endParaRPr lang="en-IE" dirty="0"/>
          </a:p>
          <a:p>
            <a:pPr>
              <a:buFont typeface="Arial" panose="020B0604020202020204" pitchFamily="34" charset="0"/>
              <a:buChar char="•"/>
            </a:pPr>
            <a:r>
              <a:rPr lang="en-IE" dirty="0"/>
              <a:t>Poorest areas were recording IMC number and giving patients a copy of their consent</a:t>
            </a:r>
          </a:p>
          <a:p>
            <a:pPr>
              <a:buFont typeface="Arial" panose="020B0604020202020204" pitchFamily="34" charset="0"/>
              <a:buChar char="•"/>
            </a:pPr>
            <a:endParaRPr lang="en-IE" dirty="0"/>
          </a:p>
          <a:p>
            <a:pPr>
              <a:buFont typeface="Arial" panose="020B0604020202020204" pitchFamily="34" charset="0"/>
              <a:buChar char="•"/>
            </a:pPr>
            <a:r>
              <a:rPr lang="en-IE" dirty="0"/>
              <a:t>8 children over the age of 16 and legally capable of giving consent but only 2 co-signed their consent forms </a:t>
            </a:r>
          </a:p>
          <a:p>
            <a:pPr>
              <a:buFont typeface="Arial" panose="020B0604020202020204" pitchFamily="34" charset="0"/>
              <a:buChar char="•"/>
            </a:pPr>
            <a:endParaRPr lang="en-IE" dirty="0"/>
          </a:p>
          <a:p>
            <a:pPr>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1C284434-E4D3-429F-8C7F-971B9B893643}"/>
              </a:ext>
            </a:extLst>
          </p:cNvPr>
          <p:cNvSpPr txBox="1"/>
          <p:nvPr/>
        </p:nvSpPr>
        <p:spPr>
          <a:xfrm>
            <a:off x="1547663" y="4443958"/>
            <a:ext cx="7107338" cy="538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IE" sz="1100" dirty="0"/>
              <a:t>[1] E. </a:t>
            </a:r>
            <a:r>
              <a:rPr lang="en-IE" sz="1100" dirty="0" err="1"/>
              <a:t>Chohda</a:t>
            </a:r>
            <a:r>
              <a:rPr lang="en-IE" sz="1100" dirty="0"/>
              <a:t>, S. </a:t>
            </a:r>
            <a:r>
              <a:rPr lang="en-IE" sz="1100" dirty="0" err="1"/>
              <a:t>Doddi</a:t>
            </a:r>
            <a:r>
              <a:rPr lang="en-IE" sz="1100" dirty="0"/>
              <a:t>, S. </a:t>
            </a:r>
            <a:r>
              <a:rPr lang="en-IE" sz="1100" dirty="0" err="1"/>
              <a:t>Sundaramoorthy</a:t>
            </a:r>
            <a:r>
              <a:rPr lang="en-IE" sz="1100" dirty="0"/>
              <a:t>, R. N. Manton, A. </a:t>
            </a:r>
            <a:r>
              <a:rPr lang="en-IE" sz="1100" dirty="0" err="1"/>
              <a:t>Ahad</a:t>
            </a:r>
            <a:r>
              <a:rPr lang="en-IE" sz="1100" dirty="0"/>
              <a:t>, A. Sinha, and H. Khawaja, 'An Audit of Consenting Practices in a District General Hospital. Can We Improve?', </a:t>
            </a:r>
            <a:r>
              <a:rPr lang="en-IE" sz="1100" i="1" dirty="0"/>
              <a:t>G </a:t>
            </a:r>
            <a:r>
              <a:rPr lang="en-IE" sz="1100" i="1" dirty="0" err="1"/>
              <a:t>Chir</a:t>
            </a:r>
            <a:r>
              <a:rPr lang="en-IE" sz="1100" i="1" dirty="0"/>
              <a:t>,</a:t>
            </a:r>
            <a:r>
              <a:rPr lang="en-IE" sz="1100" dirty="0"/>
              <a:t> 36 (2015), 263-6</a:t>
            </a:r>
          </a:p>
          <a:p>
            <a:pPr marL="0" marR="0" indent="0" algn="l" defTabSz="685800" rtl="0" fontAlgn="auto" latinLnBrk="0" hangingPunct="0">
              <a:lnSpc>
                <a:spcPct val="100000"/>
              </a:lnSpc>
              <a:spcBef>
                <a:spcPts val="0"/>
              </a:spcBef>
              <a:spcAft>
                <a:spcPts val="0"/>
              </a:spcAft>
              <a:buClrTx/>
              <a:buSzTx/>
              <a:buFontTx/>
              <a:buNone/>
              <a:tabLst/>
            </a:pPr>
            <a:endParaRPr kumimoji="0" lang="en-IE" sz="13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968864298"/>
      </p:ext>
    </p:extLst>
  </p:cSld>
  <p:clrMapOvr>
    <a:masterClrMapping/>
  </p:clrMapOvr>
  <p:transition spd="med"/>
</p:sld>
</file>

<file path=ppt/theme/theme1.xml><?xml version="1.0" encoding="utf-8"?>
<a:theme xmlns:a="http://schemas.openxmlformats.org/drawingml/2006/main" name="PowerPoint Template - Standard White Background">
  <a:themeElements>
    <a:clrScheme name="PowerPoint Template - Standard White Background">
      <a:dk1>
        <a:srgbClr val="000000"/>
      </a:dk1>
      <a:lt1>
        <a:srgbClr val="FFFFFF"/>
      </a:lt1>
      <a:dk2>
        <a:srgbClr val="A7A7A7"/>
      </a:dk2>
      <a:lt2>
        <a:srgbClr val="535353"/>
      </a:lt2>
      <a:accent1>
        <a:srgbClr val="01A1DD"/>
      </a:accent1>
      <a:accent2>
        <a:srgbClr val="FDD900"/>
      </a:accent2>
      <a:accent3>
        <a:srgbClr val="727F85"/>
      </a:accent3>
      <a:accent4>
        <a:srgbClr val="CEC3BA"/>
      </a:accent4>
      <a:accent5>
        <a:srgbClr val="199CA6"/>
      </a:accent5>
      <a:accent6>
        <a:srgbClr val="00596F"/>
      </a:accent6>
      <a:hlink>
        <a:srgbClr val="0000FF"/>
      </a:hlink>
      <a:folHlink>
        <a:srgbClr val="FF00FF"/>
      </a:folHlink>
    </a:clrScheme>
    <a:fontScheme name="PowerPoint Template - Standard White Background">
      <a:majorFont>
        <a:latin typeface="Calibri"/>
        <a:ea typeface="Calibri"/>
        <a:cs typeface="Calibri"/>
      </a:majorFont>
      <a:minorFont>
        <a:latin typeface="Helvetica"/>
        <a:ea typeface="Helvetica"/>
        <a:cs typeface="Helvetica"/>
      </a:minorFont>
    </a:fontScheme>
    <a:fmtScheme name="PowerPoint Template - Standard White Backgrou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72000" tIns="72000" rIns="72000" bIns="7200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owerPoint Template - Standard White Background">
  <a:themeElements>
    <a:clrScheme name="PowerPoint Template - Standard White Background">
      <a:dk1>
        <a:srgbClr val="000000"/>
      </a:dk1>
      <a:lt1>
        <a:srgbClr val="FFFFFF"/>
      </a:lt1>
      <a:dk2>
        <a:srgbClr val="A7A7A7"/>
      </a:dk2>
      <a:lt2>
        <a:srgbClr val="535353"/>
      </a:lt2>
      <a:accent1>
        <a:srgbClr val="01A1DD"/>
      </a:accent1>
      <a:accent2>
        <a:srgbClr val="FDD900"/>
      </a:accent2>
      <a:accent3>
        <a:srgbClr val="727F85"/>
      </a:accent3>
      <a:accent4>
        <a:srgbClr val="CEC3BA"/>
      </a:accent4>
      <a:accent5>
        <a:srgbClr val="199CA6"/>
      </a:accent5>
      <a:accent6>
        <a:srgbClr val="00596F"/>
      </a:accent6>
      <a:hlink>
        <a:srgbClr val="0000FF"/>
      </a:hlink>
      <a:folHlink>
        <a:srgbClr val="FF00FF"/>
      </a:folHlink>
    </a:clrScheme>
    <a:fontScheme name="PowerPoint Template - Standard White Background">
      <a:majorFont>
        <a:latin typeface="Calibri"/>
        <a:ea typeface="Calibri"/>
        <a:cs typeface="Calibri"/>
      </a:majorFont>
      <a:minorFont>
        <a:latin typeface="Helvetica"/>
        <a:ea typeface="Helvetica"/>
        <a:cs typeface="Helvetica"/>
      </a:minorFont>
    </a:fontScheme>
    <a:fmtScheme name="PowerPoint Template - Standard White Backgrou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72000" tIns="72000" rIns="72000" bIns="7200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1827</Words>
  <Application>Microsoft Office PowerPoint</Application>
  <PresentationFormat>On-screen Show (16:9)</PresentationFormat>
  <Paragraphs>212</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Wingdings 3</vt:lpstr>
      <vt:lpstr>PowerPoint Template - Standard White Background</vt:lpstr>
      <vt:lpstr>PowerPoint Presentation</vt:lpstr>
      <vt:lpstr>PowerPoint Presentation</vt:lpstr>
      <vt:lpstr>PowerPoint Presentation</vt:lpstr>
      <vt:lpstr>PowerPoint Presentation</vt:lpstr>
      <vt:lpstr>Results</vt:lpstr>
      <vt:lpstr>Results</vt:lpstr>
      <vt:lpstr>Results</vt:lpstr>
      <vt:lpstr>Results</vt:lpstr>
      <vt:lpstr>Discussion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Curtin</dc:creator>
  <cp:lastModifiedBy>Jonathan Roddy</cp:lastModifiedBy>
  <cp:revision>35</cp:revision>
  <dcterms:modified xsi:type="dcterms:W3CDTF">2020-06-15T15:15:41Z</dcterms:modified>
</cp:coreProperties>
</file>