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5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B0ECBB-C801-455A-A762-CDCC1DA0D51A}" type="doc">
      <dgm:prSet loTypeId="urn:microsoft.com/office/officeart/2005/8/layout/arrow2" loCatId="process" qsTypeId="urn:microsoft.com/office/officeart/2005/8/quickstyle/simple1" qsCatId="simple" csTypeId="urn:microsoft.com/office/officeart/2005/8/colors/accent5_4" csCatId="accent5" phldr="1"/>
      <dgm:spPr/>
    </dgm:pt>
    <dgm:pt modelId="{7252140F-45C9-4754-B751-D45C5E428EA1}">
      <dgm:prSet phldrT="[Text]"/>
      <dgm:spPr/>
      <dgm:t>
        <a:bodyPr/>
        <a:lstStyle/>
        <a:p>
          <a:r>
            <a:rPr lang="en-IE" b="1" dirty="0"/>
            <a:t>Original clinical research</a:t>
          </a:r>
        </a:p>
      </dgm:t>
    </dgm:pt>
    <dgm:pt modelId="{3314A8F8-FC94-454D-8840-B573040A95EA}" type="parTrans" cxnId="{3A5DB265-25F2-411D-B3C3-7A97172E5720}">
      <dgm:prSet/>
      <dgm:spPr/>
      <dgm:t>
        <a:bodyPr/>
        <a:lstStyle/>
        <a:p>
          <a:endParaRPr lang="en-IE"/>
        </a:p>
      </dgm:t>
    </dgm:pt>
    <dgm:pt modelId="{A8F7408D-0D04-41B7-89A9-2F62F5845A5C}" type="sibTrans" cxnId="{3A5DB265-25F2-411D-B3C3-7A97172E5720}">
      <dgm:prSet/>
      <dgm:spPr/>
      <dgm:t>
        <a:bodyPr/>
        <a:lstStyle/>
        <a:p>
          <a:endParaRPr lang="en-IE"/>
        </a:p>
      </dgm:t>
    </dgm:pt>
    <dgm:pt modelId="{42243287-6BED-491A-A118-C5BD2A6B99B5}">
      <dgm:prSet phldrT="[Text]"/>
      <dgm:spPr/>
      <dgm:t>
        <a:bodyPr/>
        <a:lstStyle/>
        <a:p>
          <a:r>
            <a:rPr lang="en-IE" b="1" dirty="0"/>
            <a:t>Patient focus</a:t>
          </a:r>
        </a:p>
      </dgm:t>
    </dgm:pt>
    <dgm:pt modelId="{F239CDC1-556D-4D36-971A-27539D3A8DFA}" type="parTrans" cxnId="{FC97188C-5610-4C1D-B174-8E6CD77DA894}">
      <dgm:prSet/>
      <dgm:spPr/>
      <dgm:t>
        <a:bodyPr/>
        <a:lstStyle/>
        <a:p>
          <a:endParaRPr lang="en-IE"/>
        </a:p>
      </dgm:t>
    </dgm:pt>
    <dgm:pt modelId="{2D0D8A81-9DF9-4200-9EDF-8E1FC389C56E}" type="sibTrans" cxnId="{FC97188C-5610-4C1D-B174-8E6CD77DA894}">
      <dgm:prSet/>
      <dgm:spPr/>
      <dgm:t>
        <a:bodyPr/>
        <a:lstStyle/>
        <a:p>
          <a:endParaRPr lang="en-IE"/>
        </a:p>
      </dgm:t>
    </dgm:pt>
    <dgm:pt modelId="{82429CE4-618C-4003-AF8C-392ED7CB5F86}">
      <dgm:prSet phldrT="[Text]"/>
      <dgm:spPr/>
      <dgm:t>
        <a:bodyPr/>
        <a:lstStyle/>
        <a:p>
          <a:r>
            <a:rPr lang="en-IE" b="1" dirty="0"/>
            <a:t>Local and International Impact</a:t>
          </a:r>
        </a:p>
      </dgm:t>
    </dgm:pt>
    <dgm:pt modelId="{B68860C6-62D1-4766-ACBD-83542FBF7D2E}" type="parTrans" cxnId="{CB8499F7-30F7-449A-83E3-7A0C7F3BB9C2}">
      <dgm:prSet/>
      <dgm:spPr/>
      <dgm:t>
        <a:bodyPr/>
        <a:lstStyle/>
        <a:p>
          <a:endParaRPr lang="en-IE"/>
        </a:p>
      </dgm:t>
    </dgm:pt>
    <dgm:pt modelId="{3094E06C-E192-4138-A4BF-3E520851800A}" type="sibTrans" cxnId="{CB8499F7-30F7-449A-83E3-7A0C7F3BB9C2}">
      <dgm:prSet/>
      <dgm:spPr/>
      <dgm:t>
        <a:bodyPr/>
        <a:lstStyle/>
        <a:p>
          <a:endParaRPr lang="en-IE"/>
        </a:p>
      </dgm:t>
    </dgm:pt>
    <dgm:pt modelId="{225BE31F-00F3-4046-AA71-3812E83EEFFE}" type="pres">
      <dgm:prSet presAssocID="{ACB0ECBB-C801-455A-A762-CDCC1DA0D51A}" presName="arrowDiagram" presStyleCnt="0">
        <dgm:presLayoutVars>
          <dgm:chMax val="5"/>
          <dgm:dir/>
          <dgm:resizeHandles val="exact"/>
        </dgm:presLayoutVars>
      </dgm:prSet>
      <dgm:spPr/>
    </dgm:pt>
    <dgm:pt modelId="{7C2B0030-F5D0-4E53-90E9-18B304BA19D4}" type="pres">
      <dgm:prSet presAssocID="{ACB0ECBB-C801-455A-A762-CDCC1DA0D51A}" presName="arrow" presStyleLbl="bgShp" presStyleIdx="0" presStyleCnt="1" custLinFactNeighborX="-257"/>
      <dgm:spPr>
        <a:solidFill>
          <a:srgbClr val="0070C0"/>
        </a:solidFill>
        <a:ln>
          <a:solidFill>
            <a:schemeClr val="tx1"/>
          </a:solidFill>
        </a:ln>
      </dgm:spPr>
    </dgm:pt>
    <dgm:pt modelId="{EDE5674E-E75E-4992-8F49-B2DF983551F5}" type="pres">
      <dgm:prSet presAssocID="{ACB0ECBB-C801-455A-A762-CDCC1DA0D51A}" presName="arrowDiagram3" presStyleCnt="0"/>
      <dgm:spPr/>
    </dgm:pt>
    <dgm:pt modelId="{413CE4F4-8B2C-403D-AB35-C5E98E54367B}" type="pres">
      <dgm:prSet presAssocID="{7252140F-45C9-4754-B751-D45C5E428EA1}" presName="bullet3a" presStyleLbl="node1" presStyleIdx="0" presStyleCnt="3"/>
      <dgm:spPr>
        <a:solidFill>
          <a:schemeClr val="bg1"/>
        </a:solidFill>
      </dgm:spPr>
    </dgm:pt>
    <dgm:pt modelId="{910C4416-DFF1-4A81-AD70-8A354CA0AE9C}" type="pres">
      <dgm:prSet presAssocID="{7252140F-45C9-4754-B751-D45C5E428EA1}" presName="textBox3a" presStyleLbl="revTx" presStyleIdx="0" presStyleCnt="3" custLinFactNeighborX="10487" custLinFactNeighborY="75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3ACF2-FD5C-42A2-BBC9-6CF9BB2E6DA0}" type="pres">
      <dgm:prSet presAssocID="{42243287-6BED-491A-A118-C5BD2A6B99B5}" presName="bullet3b" presStyleLbl="node1" presStyleIdx="1" presStyleCnt="3" custLinFactNeighborX="51988" custLinFactNeighborY="5777"/>
      <dgm:spPr>
        <a:solidFill>
          <a:schemeClr val="bg1"/>
        </a:solidFill>
      </dgm:spPr>
    </dgm:pt>
    <dgm:pt modelId="{121330A5-1791-4FE8-8E67-C325EF114249}" type="pres">
      <dgm:prSet presAssocID="{42243287-6BED-491A-A118-C5BD2A6B99B5}" presName="textBox3b" presStyleLbl="revTx" presStyleIdx="1" presStyleCnt="3" custLinFactNeighborX="0" custLinFactNeighborY="191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75FB90-1E7E-461B-86A8-C87A1F216B2E}" type="pres">
      <dgm:prSet presAssocID="{82429CE4-618C-4003-AF8C-392ED7CB5F86}" presName="bullet3c" presStyleLbl="node1" presStyleIdx="2" presStyleCnt="3" custLinFactNeighborX="16707" custLinFactNeighborY="17581"/>
      <dgm:spPr>
        <a:solidFill>
          <a:schemeClr val="bg1"/>
        </a:solidFill>
      </dgm:spPr>
    </dgm:pt>
    <dgm:pt modelId="{BB4C866D-A4F9-4644-A5BF-CA0C88A791A1}" type="pres">
      <dgm:prSet presAssocID="{82429CE4-618C-4003-AF8C-392ED7CB5F86}" presName="textBox3c" presStyleLbl="revTx" presStyleIdx="2" presStyleCnt="3" custLinFactNeighborX="-21493" custLinFactNeighborY="193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CF7E49-CF61-444A-9276-97B488B8F9CB}" type="presOf" srcId="{82429CE4-618C-4003-AF8C-392ED7CB5F86}" destId="{BB4C866D-A4F9-4644-A5BF-CA0C88A791A1}" srcOrd="0" destOrd="0" presId="urn:microsoft.com/office/officeart/2005/8/layout/arrow2"/>
    <dgm:cxn modelId="{E3E3A82C-5544-4FA1-A03F-E6F3C247DD64}" type="presOf" srcId="{7252140F-45C9-4754-B751-D45C5E428EA1}" destId="{910C4416-DFF1-4A81-AD70-8A354CA0AE9C}" srcOrd="0" destOrd="0" presId="urn:microsoft.com/office/officeart/2005/8/layout/arrow2"/>
    <dgm:cxn modelId="{D3366CE8-7E2A-4269-A714-07A966BF949F}" type="presOf" srcId="{ACB0ECBB-C801-455A-A762-CDCC1DA0D51A}" destId="{225BE31F-00F3-4046-AA71-3812E83EEFFE}" srcOrd="0" destOrd="0" presId="urn:microsoft.com/office/officeart/2005/8/layout/arrow2"/>
    <dgm:cxn modelId="{CB8499F7-30F7-449A-83E3-7A0C7F3BB9C2}" srcId="{ACB0ECBB-C801-455A-A762-CDCC1DA0D51A}" destId="{82429CE4-618C-4003-AF8C-392ED7CB5F86}" srcOrd="2" destOrd="0" parTransId="{B68860C6-62D1-4766-ACBD-83542FBF7D2E}" sibTransId="{3094E06C-E192-4138-A4BF-3E520851800A}"/>
    <dgm:cxn modelId="{FC97188C-5610-4C1D-B174-8E6CD77DA894}" srcId="{ACB0ECBB-C801-455A-A762-CDCC1DA0D51A}" destId="{42243287-6BED-491A-A118-C5BD2A6B99B5}" srcOrd="1" destOrd="0" parTransId="{F239CDC1-556D-4D36-971A-27539D3A8DFA}" sibTransId="{2D0D8A81-9DF9-4200-9EDF-8E1FC389C56E}"/>
    <dgm:cxn modelId="{D55377AA-2C6E-43E7-A5C0-D1C156B90173}" type="presOf" srcId="{42243287-6BED-491A-A118-C5BD2A6B99B5}" destId="{121330A5-1791-4FE8-8E67-C325EF114249}" srcOrd="0" destOrd="0" presId="urn:microsoft.com/office/officeart/2005/8/layout/arrow2"/>
    <dgm:cxn modelId="{3A5DB265-25F2-411D-B3C3-7A97172E5720}" srcId="{ACB0ECBB-C801-455A-A762-CDCC1DA0D51A}" destId="{7252140F-45C9-4754-B751-D45C5E428EA1}" srcOrd="0" destOrd="0" parTransId="{3314A8F8-FC94-454D-8840-B573040A95EA}" sibTransId="{A8F7408D-0D04-41B7-89A9-2F62F5845A5C}"/>
    <dgm:cxn modelId="{DD1EC111-423B-45BF-8682-39FE09CF1DE4}" type="presParOf" srcId="{225BE31F-00F3-4046-AA71-3812E83EEFFE}" destId="{7C2B0030-F5D0-4E53-90E9-18B304BA19D4}" srcOrd="0" destOrd="0" presId="urn:microsoft.com/office/officeart/2005/8/layout/arrow2"/>
    <dgm:cxn modelId="{7042DB0C-8C98-4E6E-972A-264F7944E079}" type="presParOf" srcId="{225BE31F-00F3-4046-AA71-3812E83EEFFE}" destId="{EDE5674E-E75E-4992-8F49-B2DF983551F5}" srcOrd="1" destOrd="0" presId="urn:microsoft.com/office/officeart/2005/8/layout/arrow2"/>
    <dgm:cxn modelId="{E718A8D9-13EB-4E3A-BC33-B9E5BFC38450}" type="presParOf" srcId="{EDE5674E-E75E-4992-8F49-B2DF983551F5}" destId="{413CE4F4-8B2C-403D-AB35-C5E98E54367B}" srcOrd="0" destOrd="0" presId="urn:microsoft.com/office/officeart/2005/8/layout/arrow2"/>
    <dgm:cxn modelId="{52A9726C-FA3A-4A37-896D-4CF0F778C722}" type="presParOf" srcId="{EDE5674E-E75E-4992-8F49-B2DF983551F5}" destId="{910C4416-DFF1-4A81-AD70-8A354CA0AE9C}" srcOrd="1" destOrd="0" presId="urn:microsoft.com/office/officeart/2005/8/layout/arrow2"/>
    <dgm:cxn modelId="{D475F920-F819-4C57-B7EA-490AFCED9043}" type="presParOf" srcId="{EDE5674E-E75E-4992-8F49-B2DF983551F5}" destId="{E323ACF2-FD5C-42A2-BBC9-6CF9BB2E6DA0}" srcOrd="2" destOrd="0" presId="urn:microsoft.com/office/officeart/2005/8/layout/arrow2"/>
    <dgm:cxn modelId="{645C9332-2520-4605-89D5-43944D18F5B3}" type="presParOf" srcId="{EDE5674E-E75E-4992-8F49-B2DF983551F5}" destId="{121330A5-1791-4FE8-8E67-C325EF114249}" srcOrd="3" destOrd="0" presId="urn:microsoft.com/office/officeart/2005/8/layout/arrow2"/>
    <dgm:cxn modelId="{B414A20D-38A9-4108-8CA0-404163C6B583}" type="presParOf" srcId="{EDE5674E-E75E-4992-8F49-B2DF983551F5}" destId="{8F75FB90-1E7E-461B-86A8-C87A1F216B2E}" srcOrd="4" destOrd="0" presId="urn:microsoft.com/office/officeart/2005/8/layout/arrow2"/>
    <dgm:cxn modelId="{8934FF5C-EAA1-4F25-99A7-9FC983106EA1}" type="presParOf" srcId="{EDE5674E-E75E-4992-8F49-B2DF983551F5}" destId="{BB4C866D-A4F9-4644-A5BF-CA0C88A791A1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B0030-F5D0-4E53-90E9-18B304BA19D4}">
      <dsp:nvSpPr>
        <dsp:cNvPr id="0" name=""/>
        <dsp:cNvSpPr/>
      </dsp:nvSpPr>
      <dsp:spPr>
        <a:xfrm>
          <a:off x="0" y="618797"/>
          <a:ext cx="6006905" cy="3754315"/>
        </a:xfrm>
        <a:prstGeom prst="swooshArrow">
          <a:avLst>
            <a:gd name="adj1" fmla="val 25000"/>
            <a:gd name="adj2" fmla="val 25000"/>
          </a:avLst>
        </a:prstGeom>
        <a:solidFill>
          <a:srgbClr val="0070C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3CE4F4-8B2C-403D-AB35-C5E98E54367B}">
      <dsp:nvSpPr>
        <dsp:cNvPr id="0" name=""/>
        <dsp:cNvSpPr/>
      </dsp:nvSpPr>
      <dsp:spPr>
        <a:xfrm>
          <a:off x="762876" y="3210026"/>
          <a:ext cx="156179" cy="156179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C4416-DFF1-4A81-AD70-8A354CA0AE9C}">
      <dsp:nvSpPr>
        <dsp:cNvPr id="0" name=""/>
        <dsp:cNvSpPr/>
      </dsp:nvSpPr>
      <dsp:spPr>
        <a:xfrm>
          <a:off x="987743" y="3369653"/>
          <a:ext cx="1399608" cy="1084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56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b="1" kern="1200" dirty="0"/>
            <a:t>Original clinical research</a:t>
          </a:r>
        </a:p>
      </dsp:txBody>
      <dsp:txXfrm>
        <a:off x="987743" y="3369653"/>
        <a:ext cx="1399608" cy="1084997"/>
      </dsp:txXfrm>
    </dsp:sp>
    <dsp:sp modelId="{E323ACF2-FD5C-42A2-BBC9-6CF9BB2E6DA0}">
      <dsp:nvSpPr>
        <dsp:cNvPr id="0" name=""/>
        <dsp:cNvSpPr/>
      </dsp:nvSpPr>
      <dsp:spPr>
        <a:xfrm>
          <a:off x="2288236" y="2205913"/>
          <a:ext cx="282324" cy="282324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330A5-1791-4FE8-8E67-C325EF114249}">
      <dsp:nvSpPr>
        <dsp:cNvPr id="0" name=""/>
        <dsp:cNvSpPr/>
      </dsp:nvSpPr>
      <dsp:spPr>
        <a:xfrm>
          <a:off x="2282623" y="2722181"/>
          <a:ext cx="1441657" cy="2042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598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b="1" kern="1200" dirty="0"/>
            <a:t>Patient focus</a:t>
          </a:r>
        </a:p>
      </dsp:txBody>
      <dsp:txXfrm>
        <a:off x="2282623" y="2722181"/>
        <a:ext cx="1441657" cy="2042347"/>
      </dsp:txXfrm>
    </dsp:sp>
    <dsp:sp modelId="{8F75FB90-1E7E-461B-86A8-C87A1F216B2E}">
      <dsp:nvSpPr>
        <dsp:cNvPr id="0" name=""/>
        <dsp:cNvSpPr/>
      </dsp:nvSpPr>
      <dsp:spPr>
        <a:xfrm>
          <a:off x="3864599" y="1637284"/>
          <a:ext cx="390448" cy="390448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4C866D-A4F9-4644-A5BF-CA0C88A791A1}">
      <dsp:nvSpPr>
        <dsp:cNvPr id="0" name=""/>
        <dsp:cNvSpPr/>
      </dsp:nvSpPr>
      <dsp:spPr>
        <a:xfrm>
          <a:off x="3684736" y="2269432"/>
          <a:ext cx="1441657" cy="2609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91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b="1" kern="1200" dirty="0"/>
            <a:t>Local and International Impact</a:t>
          </a:r>
        </a:p>
      </dsp:txBody>
      <dsp:txXfrm>
        <a:off x="3684736" y="2269432"/>
        <a:ext cx="1441657" cy="2609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F7076-8B43-4418-A0AB-75FAC3EF1B60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DEB05-35C4-4CEA-8B7E-C29D8ABF0FF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732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DEB05-35C4-4CEA-8B7E-C29D8ABF0FF8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30409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DEB05-35C4-4CEA-8B7E-C29D8ABF0FF8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1151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DEB05-35C4-4CEA-8B7E-C29D8ABF0FF8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3720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DEB05-35C4-4CEA-8B7E-C29D8ABF0FF8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0828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DEB05-35C4-4CEA-8B7E-C29D8ABF0FF8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6357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DEB05-35C4-4CEA-8B7E-C29D8ABF0FF8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8352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DEB05-35C4-4CEA-8B7E-C29D8ABF0FF8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4585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DEB05-35C4-4CEA-8B7E-C29D8ABF0FF8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9075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DEB05-35C4-4CEA-8B7E-C29D8ABF0FF8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2004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7516F-8E8A-4280-90A7-F4CF9C938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9FB5AE-D8CA-4E38-A250-7EBAA8B78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09353-3648-49D7-9BF7-4BB1CA89A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2B3F0-9B99-4DD0-BCF0-E715C37BE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CF5CA-B3BA-41CD-A404-8E78498C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337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3E1F6-1BE5-4268-B3C6-67343C15A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FD64D-9061-4A95-946F-D89A638F9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1B6D0-2F5D-4E0E-9886-412064384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E14F1-DCDC-4F19-ABD9-9CAF1E1D7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0A9FE-50D9-45D0-8E3B-926040A3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557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B4B3E2-4ACB-4C4A-9D1D-13DB18C8B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F96A8E-F35C-41DC-9975-B78E5608A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345B9-D7AE-4965-84A8-35951A200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5C01-FF05-404B-9AAA-430147B4A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DA0D5-2184-438B-A0E4-3DDA563D3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294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EA207-143F-4B5B-8675-BC5A61101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13C95-341C-4745-9A2C-C90D47A47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D2F3A-2C3F-40D1-86FA-91DAA024E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68FA8-43BA-445D-AB03-3EF2A6EE1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9A29B-7789-430F-B2AE-DDCFC0195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608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64F50-11AA-41EF-BA55-9E72258B7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0AEAC-21F4-4E9F-A27D-1037B6F04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E4F2D-1C00-4A1E-B77B-729B9EF8B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74B40-9219-4980-91D6-FA67722DF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73E09-8B2D-4E43-953A-8CD8ED3CC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868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03648-ABB7-447D-9F6E-6DEFBD84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A8549-C818-496A-8D1A-D6EC28ADCD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4D9D8-26A4-4D90-A750-5B0C549FC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536558-7B65-41A7-BF4E-550874D0B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08251-D705-46BE-8BA4-47D0BF033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2BE9E-71D2-422B-AA37-187DD8DB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9182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CE0E7-EEDA-4A1C-8F28-DF045AE01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70361-46DB-4B06-A773-E00A02C33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57B9AE-E8D2-4A7E-8B48-4461C7026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28402-8A4B-422A-BC91-0277A8B05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9F0BB-BB25-4FB0-92EA-42330BEBDD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68F8E9-9519-494A-9C6F-01C1CED2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93FC63-C55F-4C79-B82A-A2800B115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22F11F-7B52-43D9-9109-D76F4A4F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026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61248-0DEC-4073-BF1B-E78BD921C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D0047A-790E-462F-BFA1-4981DDF5B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1D8F8F-F1B2-4D44-B3B2-4C11A45F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55C43-34AD-4F8A-BE9F-FDEF1D40B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991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F2A18C-5679-402B-AE19-057FC13DE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154AA8-A5C4-4ABA-9457-26A1EAEF8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33B99-93A8-46C4-98B0-5F240690F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9495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2DEF-13D7-491D-AEF1-0D87A49C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2608B-897B-4F48-9025-76DA38DC0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1433E-FA51-4C99-A1F5-F09F21541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5F795-47F8-4385-A472-DA273E5D2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FADB3-0DBE-44ED-B73F-2FDCE1A5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79FB4-52D0-4061-9A5D-9BFE2122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136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3626-A1AD-4941-AC43-42D30BBE3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A61957-2E3A-435A-84AA-7BE9DD165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54EF0-A687-45A7-8E83-337A25DC2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5AFE9-7C1A-45C3-9018-4B3A7746C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C21247-206F-4C50-8DBB-A911BEB05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B2DA88-2A42-4D65-9D88-A6AD8A1B2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050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004B69-5CFC-4830-BEF9-7641DD87E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50E17-0C61-4A79-8D50-A677BA0AD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02865-5A8F-4859-BEA6-B95BF8C89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BA33B-25D5-4F99-8919-EBFE2614C6B9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3BFCA-8C16-4D64-BA72-308E6BCE8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44FA8-38D8-4B0F-AFA5-BE28F9C5A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1DCB0-CD29-4D65-9139-2DA4E82E21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172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DADC5-DE36-4963-B62D-D0575A02F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IE" sz="3600" b="1" dirty="0"/>
              <a:t>Erector Spinae Plane Block versus Serratus Anterior Plane Block for Quality of Recovery and Morbidity after Minimally Invasive Thoracic Surgery: </a:t>
            </a:r>
            <a:r>
              <a:rPr lang="en-IE" sz="3600" dirty="0"/>
              <a:t/>
            </a:r>
            <a:br>
              <a:rPr lang="en-IE" sz="3600" dirty="0"/>
            </a:br>
            <a:r>
              <a:rPr lang="en-IE" sz="3600" b="1" dirty="0"/>
              <a:t>A Prospective, Randomised, Double-Blind Clinical Trial. </a:t>
            </a:r>
            <a:r>
              <a:rPr lang="en-IE" dirty="0"/>
              <a:t/>
            </a:r>
            <a:br>
              <a:rPr lang="en-IE" dirty="0"/>
            </a:b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C970D9-CA55-40D1-A2A4-8611F5FF86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/>
              <a:t>Dr Dylan Finnerty FCAI FJFICMI</a:t>
            </a:r>
          </a:p>
          <a:p>
            <a:r>
              <a:rPr lang="en-IE" dirty="0"/>
              <a:t>Anaesthesiology Research Fellow </a:t>
            </a:r>
          </a:p>
          <a:p>
            <a:r>
              <a:rPr lang="en-IE" dirty="0"/>
              <a:t>Mater </a:t>
            </a:r>
            <a:r>
              <a:rPr lang="en-IE" dirty="0" err="1"/>
              <a:t>Misericordiae</a:t>
            </a:r>
            <a:r>
              <a:rPr lang="en-IE" dirty="0"/>
              <a:t> University Hospital</a:t>
            </a:r>
          </a:p>
          <a:p>
            <a:r>
              <a:rPr lang="en-IE" dirty="0"/>
              <a:t>Delaney Medal Presentation</a:t>
            </a:r>
          </a:p>
          <a:p>
            <a:r>
              <a:rPr lang="en-IE" dirty="0"/>
              <a:t>16</a:t>
            </a:r>
            <a:r>
              <a:rPr lang="en-IE" baseline="30000" dirty="0"/>
              <a:t>th</a:t>
            </a:r>
            <a:r>
              <a:rPr lang="en-IE" dirty="0"/>
              <a:t> June 2020</a:t>
            </a:r>
          </a:p>
        </p:txBody>
      </p:sp>
    </p:spTree>
    <p:extLst>
      <p:ext uri="{BB962C8B-B14F-4D97-AF65-F5344CB8AC3E}">
        <p14:creationId xmlns:p14="http://schemas.microsoft.com/office/powerpoint/2010/main" val="712640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A8C2E-E838-4389-B3A9-A1C523D93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000" b="1" dirty="0"/>
              <a:t>Summary</a:t>
            </a:r>
            <a:endParaRPr lang="en-IE" sz="6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90FEE8A-5D61-4035-BC71-13453DCBB73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2810593"/>
              </p:ext>
            </p:extLst>
          </p:nvPr>
        </p:nvGraphicFramePr>
        <p:xfrm>
          <a:off x="351692" y="2330958"/>
          <a:ext cx="6006905" cy="4991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986F48E-DD01-45CA-9EBD-4C09F161C79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299" y="2537397"/>
            <a:ext cx="5398701" cy="209256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AA05EF-7ACC-466E-B074-7BA3082DAA01}"/>
              </a:ext>
            </a:extLst>
          </p:cNvPr>
          <p:cNvSpPr txBox="1"/>
          <p:nvPr/>
        </p:nvSpPr>
        <p:spPr>
          <a:xfrm>
            <a:off x="838200" y="1589109"/>
            <a:ext cx="45157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3200" dirty="0"/>
          </a:p>
          <a:p>
            <a:r>
              <a:rPr lang="en-IE" sz="3200" dirty="0"/>
              <a:t>RCT comparing 2 forms of Regional Anaesthesia</a:t>
            </a:r>
          </a:p>
        </p:txBody>
      </p:sp>
    </p:spTree>
    <p:extLst>
      <p:ext uri="{BB962C8B-B14F-4D97-AF65-F5344CB8AC3E}">
        <p14:creationId xmlns:p14="http://schemas.microsoft.com/office/powerpoint/2010/main" val="4115701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8E7D4-2982-42AB-8E1F-2011A9CE1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Acknowledgements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0C9177-A44A-4162-BBF7-200FB689D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Co authors- </a:t>
            </a:r>
            <a:r>
              <a:rPr lang="en-IE" dirty="0" err="1"/>
              <a:t>Dr.</a:t>
            </a:r>
            <a:r>
              <a:rPr lang="en-IE" dirty="0"/>
              <a:t> Aisling Mc Mahon, </a:t>
            </a:r>
            <a:r>
              <a:rPr lang="en-IE" dirty="0" err="1"/>
              <a:t>Dr.</a:t>
            </a:r>
            <a:r>
              <a:rPr lang="en-IE" dirty="0"/>
              <a:t> John McNamara, </a:t>
            </a:r>
            <a:r>
              <a:rPr lang="en-IE" dirty="0" err="1"/>
              <a:t>Dr.</a:t>
            </a:r>
            <a:r>
              <a:rPr lang="en-IE" dirty="0"/>
              <a:t> Sean Hartigan, </a:t>
            </a:r>
            <a:r>
              <a:rPr lang="en-IE" dirty="0" err="1"/>
              <a:t>Dr.</a:t>
            </a:r>
            <a:r>
              <a:rPr lang="en-IE" dirty="0"/>
              <a:t> Michael Griffin, Prof Donal Buggy</a:t>
            </a:r>
          </a:p>
          <a:p>
            <a:r>
              <a:rPr lang="en-IE" dirty="0"/>
              <a:t>Thoracic Surgeons- Prof K Redmond, Prof D Eaton</a:t>
            </a:r>
          </a:p>
          <a:p>
            <a:r>
              <a:rPr lang="en-IE" dirty="0"/>
              <a:t>MMUH Anaesthesia Nurses</a:t>
            </a:r>
          </a:p>
          <a:p>
            <a:r>
              <a:rPr lang="en-IE" dirty="0"/>
              <a:t>Patients for their participation in this trial</a:t>
            </a:r>
          </a:p>
        </p:txBody>
      </p:sp>
    </p:spTree>
    <p:extLst>
      <p:ext uri="{BB962C8B-B14F-4D97-AF65-F5344CB8AC3E}">
        <p14:creationId xmlns:p14="http://schemas.microsoft.com/office/powerpoint/2010/main" val="1628301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85269-CD49-43D3-9AC9-57FA38BC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Background</a:t>
            </a:r>
            <a:r>
              <a:rPr lang="en-IE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AAA48-D28B-4D9A-B818-A91BFD1156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r>
              <a:rPr lang="en-IE" dirty="0"/>
              <a:t>Minimally Invasive Thoracic Surgery (MITS)</a:t>
            </a:r>
          </a:p>
          <a:p>
            <a:r>
              <a:rPr lang="en-IE" dirty="0"/>
              <a:t>Severe Post operative pain </a:t>
            </a:r>
          </a:p>
          <a:p>
            <a:r>
              <a:rPr lang="en-IE" dirty="0"/>
              <a:t>Serratus Anterior Plane Block- current standard</a:t>
            </a:r>
          </a:p>
          <a:p>
            <a:r>
              <a:rPr lang="en-IE" b="1" dirty="0"/>
              <a:t>Can we do more for our patients?</a:t>
            </a:r>
          </a:p>
        </p:txBody>
      </p:sp>
      <p:pic>
        <p:nvPicPr>
          <p:cNvPr id="1026" name="Picture 2" descr="Figure 1 from Video-Assisted Thoracoscopic Surgery ( VATS ...">
            <a:extLst>
              <a:ext uri="{FF2B5EF4-FFF2-40B4-BE49-F238E27FC236}">
                <a16:creationId xmlns:a16="http://schemas.microsoft.com/office/drawing/2014/main" id="{0FCD3086-82DE-4C39-8608-2C4BE665B27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933" y="1042662"/>
            <a:ext cx="3391373" cy="220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A3BEE01-F56C-48E8-BDE4-C171C80E76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295" y="3935897"/>
            <a:ext cx="3769654" cy="224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127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C5D18-B6F5-4DF6-A0C1-6A2A822F8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Erector Spinae Plane Block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EA597-BD38-4EBB-81BF-81BEF43ED66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E" dirty="0" err="1"/>
              <a:t>Interfascial</a:t>
            </a:r>
            <a:r>
              <a:rPr lang="en-IE" dirty="0"/>
              <a:t> plane block</a:t>
            </a:r>
          </a:p>
          <a:p>
            <a:r>
              <a:rPr lang="en-IE" dirty="0"/>
              <a:t>First described by Mauricio </a:t>
            </a:r>
            <a:r>
              <a:rPr lang="en-IE" dirty="0" err="1"/>
              <a:t>Forrero</a:t>
            </a:r>
            <a:r>
              <a:rPr lang="en-IE" dirty="0"/>
              <a:t> in  2016</a:t>
            </a:r>
          </a:p>
          <a:p>
            <a:r>
              <a:rPr lang="en-IE" dirty="0"/>
              <a:t>“Paravertebral by proxy”?</a:t>
            </a:r>
          </a:p>
          <a:p>
            <a:r>
              <a:rPr lang="en-IE" dirty="0"/>
              <a:t>Widely popular despite limited evidence</a:t>
            </a:r>
          </a:p>
          <a:p>
            <a:r>
              <a:rPr lang="en-IE" b="1" dirty="0"/>
              <a:t>No published RCT of ESP in MITS</a:t>
            </a:r>
            <a:endParaRPr lang="en-I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5C58980-CEC7-4329-A846-85D103B0EB6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595212" y="138798"/>
            <a:ext cx="3515020" cy="28055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5C45A5-7AB7-4B8E-9E16-6394651B1E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1726" y="2517193"/>
            <a:ext cx="2748400" cy="36692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D103F1-FB54-446B-8B3F-2DD056A15781}"/>
              </a:ext>
            </a:extLst>
          </p:cNvPr>
          <p:cNvSpPr txBox="1"/>
          <p:nvPr/>
        </p:nvSpPr>
        <p:spPr>
          <a:xfrm>
            <a:off x="543339" y="6176963"/>
            <a:ext cx="1066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/>
              <a:t>Forero M, Adhikary SD, Lopez H, et al. The erector spinae plane block: a novel analgesic technique in thoracic neuropathic pain. Reg Anesth Pain Med 2016;41(5):621-27.</a:t>
            </a:r>
            <a:endParaRPr lang="en-IE" dirty="0"/>
          </a:p>
        </p:txBody>
      </p:sp>
      <p:pic>
        <p:nvPicPr>
          <p:cNvPr id="1026" name="Picture 2" descr="Ultrasound image of the erector spinae plane with the transducer ...">
            <a:extLst>
              <a:ext uri="{FF2B5EF4-FFF2-40B4-BE49-F238E27FC236}">
                <a16:creationId xmlns:a16="http://schemas.microsoft.com/office/drawing/2014/main" id="{C7DE61AF-F05D-4B6A-A0EF-5653ABD10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211" y="3194957"/>
            <a:ext cx="3515021" cy="298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16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9247D-2F51-40BE-9BAF-860384BD60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5119" y="414958"/>
            <a:ext cx="5084923" cy="6028084"/>
          </a:xfrm>
        </p:spPr>
        <p:txBody>
          <a:bodyPr>
            <a:normAutofit fontScale="92500" lnSpcReduction="10000"/>
          </a:bodyPr>
          <a:lstStyle/>
          <a:p>
            <a:r>
              <a:rPr lang="en-IE" sz="4000" b="1" dirty="0"/>
              <a:t>Hypothesis</a:t>
            </a:r>
            <a:r>
              <a:rPr lang="en-IE" sz="4000" dirty="0"/>
              <a:t>: ESP provides superior quality of recovery and analgesia compared to SAP </a:t>
            </a:r>
          </a:p>
          <a:p>
            <a:pPr marL="0" indent="0">
              <a:buNone/>
            </a:pPr>
            <a:r>
              <a:rPr lang="en-IE" sz="4000" dirty="0"/>
              <a:t> </a:t>
            </a:r>
          </a:p>
          <a:p>
            <a:r>
              <a:rPr lang="en-IE" dirty="0"/>
              <a:t>Ethical approval: MMUH IRB 1/378/2039 </a:t>
            </a:r>
          </a:p>
          <a:p>
            <a:r>
              <a:rPr lang="en-IE" dirty="0"/>
              <a:t>Clinical Trials.gov NCT 0386261</a:t>
            </a:r>
          </a:p>
          <a:p>
            <a:r>
              <a:rPr lang="en-IE" dirty="0"/>
              <a:t>Randomised 60 patients to ESP or SAP over 11 month period</a:t>
            </a:r>
          </a:p>
          <a:p>
            <a:r>
              <a:rPr lang="en-IE" b="1" dirty="0"/>
              <a:t>Primary outcome</a:t>
            </a:r>
            <a:r>
              <a:rPr lang="en-IE" dirty="0"/>
              <a:t>: Quality of Recovery at 24 hours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10AD963-405F-4394-82A5-13DD69EBD2A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460042" y="414958"/>
            <a:ext cx="6356839" cy="566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30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0BDD0B6-C2BE-4EA7-879A-8380F8AFC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000" b="1" dirty="0"/>
              <a:t>RESULTS</a:t>
            </a:r>
          </a:p>
        </p:txBody>
      </p:sp>
      <p:graphicFrame>
        <p:nvGraphicFramePr>
          <p:cNvPr id="19" name="Table 19">
            <a:extLst>
              <a:ext uri="{FF2B5EF4-FFF2-40B4-BE49-F238E27FC236}">
                <a16:creationId xmlns:a16="http://schemas.microsoft.com/office/drawing/2014/main" id="{BC5B7C95-4698-4EB8-B753-08D138B4A93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07196085"/>
              </p:ext>
            </p:extLst>
          </p:nvPr>
        </p:nvGraphicFramePr>
        <p:xfrm>
          <a:off x="728006" y="1690687"/>
          <a:ext cx="5181600" cy="2557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283">
                  <a:extLst>
                    <a:ext uri="{9D8B030D-6E8A-4147-A177-3AD203B41FA5}">
                      <a16:colId xmlns:a16="http://schemas.microsoft.com/office/drawing/2014/main" val="2637133895"/>
                    </a:ext>
                  </a:extLst>
                </a:gridCol>
                <a:gridCol w="1336431">
                  <a:extLst>
                    <a:ext uri="{9D8B030D-6E8A-4147-A177-3AD203B41FA5}">
                      <a16:colId xmlns:a16="http://schemas.microsoft.com/office/drawing/2014/main" val="29008108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1285841"/>
                    </a:ext>
                  </a:extLst>
                </a:gridCol>
                <a:gridCol w="1154726">
                  <a:extLst>
                    <a:ext uri="{9D8B030D-6E8A-4147-A177-3AD203B41FA5}">
                      <a16:colId xmlns:a16="http://schemas.microsoft.com/office/drawing/2014/main" val="913506166"/>
                    </a:ext>
                  </a:extLst>
                </a:gridCol>
              </a:tblGrid>
              <a:tr h="1278878">
                <a:tc>
                  <a:txBody>
                    <a:bodyPr/>
                    <a:lstStyle/>
                    <a:p>
                      <a:r>
                        <a:rPr lang="en-IE" sz="2400" dirty="0"/>
                        <a:t>Primary Outcome</a:t>
                      </a:r>
                    </a:p>
                  </a:txBody>
                  <a:tcPr marL="81457" marR="81457"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ESP</a:t>
                      </a:r>
                    </a:p>
                  </a:txBody>
                  <a:tcPr marL="81457" marR="81457"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SAP</a:t>
                      </a:r>
                    </a:p>
                  </a:txBody>
                  <a:tcPr marL="81457" marR="81457"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P value</a:t>
                      </a:r>
                    </a:p>
                  </a:txBody>
                  <a:tcPr marL="81457" marR="81457"/>
                </a:tc>
                <a:extLst>
                  <a:ext uri="{0D108BD9-81ED-4DB2-BD59-A6C34878D82A}">
                    <a16:rowId xmlns:a16="http://schemas.microsoft.com/office/drawing/2014/main" val="1153230194"/>
                  </a:ext>
                </a:extLst>
              </a:tr>
              <a:tr h="1278878">
                <a:tc>
                  <a:txBody>
                    <a:bodyPr/>
                    <a:lstStyle/>
                    <a:p>
                      <a:r>
                        <a:rPr lang="en-IE" sz="2400" dirty="0" err="1"/>
                        <a:t>QoR</a:t>
                      </a:r>
                      <a:r>
                        <a:rPr lang="en-IE" sz="2400" dirty="0"/>
                        <a:t> 15 score</a:t>
                      </a:r>
                    </a:p>
                  </a:txBody>
                  <a:tcPr marL="81457" marR="81457"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114 (16)</a:t>
                      </a:r>
                    </a:p>
                  </a:txBody>
                  <a:tcPr marL="81457" marR="81457"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102 (22)</a:t>
                      </a:r>
                    </a:p>
                  </a:txBody>
                  <a:tcPr marL="81457" marR="81457"/>
                </a:tc>
                <a:tc>
                  <a:txBody>
                    <a:bodyPr/>
                    <a:lstStyle/>
                    <a:p>
                      <a:r>
                        <a:rPr lang="en-IE" sz="2400" dirty="0"/>
                        <a:t>0.02</a:t>
                      </a:r>
                    </a:p>
                  </a:txBody>
                  <a:tcPr marL="81457" marR="81457"/>
                </a:tc>
                <a:extLst>
                  <a:ext uri="{0D108BD9-81ED-4DB2-BD59-A6C34878D82A}">
                    <a16:rowId xmlns:a16="http://schemas.microsoft.com/office/drawing/2014/main" val="4249164478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50D7ED55-EBAF-443E-AEC2-3046B464C837}"/>
              </a:ext>
            </a:extLst>
          </p:cNvPr>
          <p:cNvSpPr txBox="1"/>
          <p:nvPr/>
        </p:nvSpPr>
        <p:spPr>
          <a:xfrm>
            <a:off x="6282395" y="1514898"/>
            <a:ext cx="51815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800" dirty="0"/>
              <a:t>15 questions assessing patients recovery experience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800" dirty="0"/>
              <a:t>Standardised and reproducible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800" dirty="0"/>
              <a:t>5 domains- Pain, physical comfort, physical independence, psychological support, emotional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800" dirty="0"/>
              <a:t>150 max score, 0 min score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800" b="1" dirty="0"/>
              <a:t>Minimum clinically important difference = 8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B5F2B3-6806-4BBA-9705-A9E3D7262ED0}"/>
              </a:ext>
            </a:extLst>
          </p:cNvPr>
          <p:cNvSpPr txBox="1"/>
          <p:nvPr/>
        </p:nvSpPr>
        <p:spPr>
          <a:xfrm>
            <a:off x="6172200" y="6215474"/>
            <a:ext cx="61490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100" dirty="0"/>
              <a:t>Myles PS, Myles DB, </a:t>
            </a:r>
            <a:r>
              <a:rPr lang="en-IE" sz="1100" dirty="0" err="1"/>
              <a:t>Galagher</a:t>
            </a:r>
            <a:r>
              <a:rPr lang="en-IE" sz="1100" dirty="0"/>
              <a:t> W, et al. Minimal clinically important difference for three quality of recovery scales. </a:t>
            </a:r>
            <a:r>
              <a:rPr lang="en-IE" sz="1100" dirty="0" err="1"/>
              <a:t>Anesthesiology</a:t>
            </a:r>
            <a:r>
              <a:rPr lang="en-IE" sz="1100" dirty="0"/>
              <a:t>: The Journal of the American Society of </a:t>
            </a:r>
            <a:r>
              <a:rPr lang="en-IE" sz="1100" dirty="0" err="1"/>
              <a:t>Anesthesiologists</a:t>
            </a:r>
            <a:r>
              <a:rPr lang="en-IE" sz="1100" dirty="0"/>
              <a:t> 2016;125(1):39-45</a:t>
            </a:r>
          </a:p>
        </p:txBody>
      </p:sp>
    </p:spTree>
    <p:extLst>
      <p:ext uri="{BB962C8B-B14F-4D97-AF65-F5344CB8AC3E}">
        <p14:creationId xmlns:p14="http://schemas.microsoft.com/office/powerpoint/2010/main" val="3459909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39EBBEE-8095-41D8-B6CB-B60334C8449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42937497"/>
              </p:ext>
            </p:extLst>
          </p:nvPr>
        </p:nvGraphicFramePr>
        <p:xfrm>
          <a:off x="0" y="0"/>
          <a:ext cx="4192971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0498">
                  <a:extLst>
                    <a:ext uri="{9D8B030D-6E8A-4147-A177-3AD203B41FA5}">
                      <a16:colId xmlns:a16="http://schemas.microsoft.com/office/drawing/2014/main" val="102406943"/>
                    </a:ext>
                  </a:extLst>
                </a:gridCol>
                <a:gridCol w="1041010">
                  <a:extLst>
                    <a:ext uri="{9D8B030D-6E8A-4147-A177-3AD203B41FA5}">
                      <a16:colId xmlns:a16="http://schemas.microsoft.com/office/drawing/2014/main" val="4230077567"/>
                    </a:ext>
                  </a:extLst>
                </a:gridCol>
                <a:gridCol w="984738">
                  <a:extLst>
                    <a:ext uri="{9D8B030D-6E8A-4147-A177-3AD203B41FA5}">
                      <a16:colId xmlns:a16="http://schemas.microsoft.com/office/drawing/2014/main" val="2997120083"/>
                    </a:ext>
                  </a:extLst>
                </a:gridCol>
                <a:gridCol w="816725">
                  <a:extLst>
                    <a:ext uri="{9D8B030D-6E8A-4147-A177-3AD203B41FA5}">
                      <a16:colId xmlns:a16="http://schemas.microsoft.com/office/drawing/2014/main" val="1091334848"/>
                    </a:ext>
                  </a:extLst>
                </a:gridCol>
              </a:tblGrid>
              <a:tr h="468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Secondary Outcomes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ESP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SAP	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 p value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extLst>
                  <a:ext uri="{0D108BD9-81ED-4DB2-BD59-A6C34878D82A}">
                    <a16:rowId xmlns:a16="http://schemas.microsoft.com/office/drawing/2014/main" val="3262807981"/>
                  </a:ext>
                </a:extLst>
              </a:tr>
              <a:tr h="947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AUC Pain VRS versus time (at rest)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 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92 (31)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112 (35)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0.03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extLst>
                  <a:ext uri="{0D108BD9-81ED-4DB2-BD59-A6C34878D82A}">
                    <a16:rowId xmlns:a16="http://schemas.microsoft.com/office/drawing/2014/main" val="245760635"/>
                  </a:ext>
                </a:extLst>
              </a:tr>
              <a:tr h="1186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AUC Pain VRS versus time (on deep inspiration)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 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107(32)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129 (32)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0.01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extLst>
                  <a:ext uri="{0D108BD9-81ED-4DB2-BD59-A6C34878D82A}">
                    <a16:rowId xmlns:a16="http://schemas.microsoft.com/office/drawing/2014/main" val="1456301828"/>
                  </a:ext>
                </a:extLst>
              </a:tr>
              <a:tr h="1186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Time (min) to first opioid analgesia in PACU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 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32.6 (20.6)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12.7 (9.5)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0.003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extLst>
                  <a:ext uri="{0D108BD9-81ED-4DB2-BD59-A6C34878D82A}">
                    <a16:rowId xmlns:a16="http://schemas.microsoft.com/office/drawing/2014/main" val="561995429"/>
                  </a:ext>
                </a:extLst>
              </a:tr>
              <a:tr h="1426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Total postoperative opioid consumption (mg) at 24 hours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 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</a:rPr>
                        <a:t>29.3 (31.1)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39.9 (34.3)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0.24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extLst>
                  <a:ext uri="{0D108BD9-81ED-4DB2-BD59-A6C34878D82A}">
                    <a16:rowId xmlns:a16="http://schemas.microsoft.com/office/drawing/2014/main" val="1269996013"/>
                  </a:ext>
                </a:extLst>
              </a:tr>
              <a:tr h="707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Length of stay (days)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 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effectLst/>
                        </a:rPr>
                        <a:t>3 (2-6)</a:t>
                      </a:r>
                      <a:endParaRPr lang="en-I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6 (3-9)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0.17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extLst>
                  <a:ext uri="{0D108BD9-81ED-4DB2-BD59-A6C34878D82A}">
                    <a16:rowId xmlns:a16="http://schemas.microsoft.com/office/drawing/2014/main" val="937289216"/>
                  </a:ext>
                </a:extLst>
              </a:tr>
              <a:tr h="9348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Comprehensive Complications Index (CCI)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 (0-2)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4 (0-26)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0.03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69" marR="62069" marT="0" marB="0"/>
                </a:tc>
                <a:extLst>
                  <a:ext uri="{0D108BD9-81ED-4DB2-BD59-A6C34878D82A}">
                    <a16:rowId xmlns:a16="http://schemas.microsoft.com/office/drawing/2014/main" val="2036110400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E0F7DD91-B143-4054-9881-D4DBD7809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13B0F63B-4569-4BC4-B0BE-46FE1DD0EA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986" y="841951"/>
            <a:ext cx="3523925" cy="3073620"/>
          </a:xfr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D328BF6-1F77-4C59-80EA-30564EAA3879}"/>
              </a:ext>
            </a:extLst>
          </p:cNvPr>
          <p:cNvSpPr txBox="1"/>
          <p:nvPr/>
        </p:nvSpPr>
        <p:spPr>
          <a:xfrm>
            <a:off x="8566152" y="2026383"/>
            <a:ext cx="19215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/>
              <a:t>Area under the curve (AUC) of Pain VRS versus time (at rest)</a:t>
            </a:r>
          </a:p>
          <a:p>
            <a:r>
              <a:rPr lang="en-IE" sz="2000" b="1" dirty="0"/>
              <a:t>*P=0.03</a:t>
            </a:r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FC249CC7-753E-4039-8FEA-2A011C2814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372" y="3977768"/>
            <a:ext cx="3267573" cy="28802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FC9C79D-20A9-4F0F-B426-5549DBE167FA}"/>
              </a:ext>
            </a:extLst>
          </p:cNvPr>
          <p:cNvSpPr txBox="1"/>
          <p:nvPr/>
        </p:nvSpPr>
        <p:spPr>
          <a:xfrm>
            <a:off x="8566152" y="4448388"/>
            <a:ext cx="19215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/>
              <a:t>Area under the curve (AUC) of VRS Pain versus time (Deep Inspiration)</a:t>
            </a:r>
          </a:p>
          <a:p>
            <a:r>
              <a:rPr lang="en-IE" sz="2000" b="1" dirty="0"/>
              <a:t>*P= 0.01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BA2F1FD-A5CC-455E-8EE9-67F67B608FC2}"/>
              </a:ext>
            </a:extLst>
          </p:cNvPr>
          <p:cNvSpPr/>
          <p:nvPr/>
        </p:nvSpPr>
        <p:spPr>
          <a:xfrm>
            <a:off x="7535800" y="339267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/>
              <a:t>*</a:t>
            </a:r>
            <a:endParaRPr lang="en-I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465E47-CC31-4B18-8712-EBF7FEA0F547}"/>
              </a:ext>
            </a:extLst>
          </p:cNvPr>
          <p:cNvSpPr/>
          <p:nvPr/>
        </p:nvSpPr>
        <p:spPr>
          <a:xfrm>
            <a:off x="7455878" y="6175717"/>
            <a:ext cx="429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b="1" dirty="0"/>
              <a:t>*</a:t>
            </a:r>
            <a:endParaRPr lang="en-I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A2127B-8137-466A-A4AA-7872C2683A51}"/>
              </a:ext>
            </a:extLst>
          </p:cNvPr>
          <p:cNvSpPr txBox="1"/>
          <p:nvPr/>
        </p:nvSpPr>
        <p:spPr>
          <a:xfrm>
            <a:off x="5216954" y="0"/>
            <a:ext cx="56855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000" b="1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45466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0CA5-4693-4563-ADB5-A35908CD3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6000" b="1" dirty="0"/>
              <a:t>Conclusion</a:t>
            </a:r>
            <a:r>
              <a:rPr lang="en-IE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52C881-93F7-496D-AC35-40A6B650D6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5659" y="2782228"/>
            <a:ext cx="5181600" cy="4351338"/>
          </a:xfrm>
        </p:spPr>
        <p:txBody>
          <a:bodyPr>
            <a:noAutofit/>
          </a:bodyPr>
          <a:lstStyle/>
          <a:p>
            <a:r>
              <a:rPr lang="en-IE" sz="3600" dirty="0"/>
              <a:t>ESP assoc. with superior recovery and analgesia</a:t>
            </a:r>
          </a:p>
          <a:p>
            <a:pPr marL="0" indent="0">
              <a:buNone/>
            </a:pPr>
            <a:endParaRPr lang="en-IE" sz="3600" dirty="0"/>
          </a:p>
          <a:p>
            <a:r>
              <a:rPr lang="en-IE" sz="3600" dirty="0"/>
              <a:t>Trend towards ↓ LOS and morbidity</a:t>
            </a:r>
          </a:p>
        </p:txBody>
      </p:sp>
      <p:pic>
        <p:nvPicPr>
          <p:cNvPr id="1026" name="Picture 2" descr="Erector Spinae Plane Block | BCPoCUS">
            <a:extLst>
              <a:ext uri="{FF2B5EF4-FFF2-40B4-BE49-F238E27FC236}">
                <a16:creationId xmlns:a16="http://schemas.microsoft.com/office/drawing/2014/main" id="{98FBDF34-A941-48B5-A520-8C9B05936D5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157252"/>
            <a:ext cx="3882887" cy="518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66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F028B-BD9D-47FD-BEEC-4BE017964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/>
              <a:t>Strengths of this trial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F8D81-B9F4-482F-B144-BA135D670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336323" cy="4351338"/>
          </a:xfrm>
        </p:spPr>
        <p:txBody>
          <a:bodyPr>
            <a:normAutofit lnSpcReduction="10000"/>
          </a:bodyPr>
          <a:lstStyle/>
          <a:p>
            <a:r>
              <a:rPr lang="en-IE" dirty="0"/>
              <a:t>Double blinded, prospective randomised trial</a:t>
            </a:r>
          </a:p>
          <a:p>
            <a:r>
              <a:rPr lang="en-IE" dirty="0"/>
              <a:t>Patient centred Primary Endpoint recommended by a recent </a:t>
            </a:r>
            <a:r>
              <a:rPr lang="en-IE" dirty="0" err="1"/>
              <a:t>STeP</a:t>
            </a:r>
            <a:r>
              <a:rPr lang="en-IE" dirty="0"/>
              <a:t> publication (Myles 2018)</a:t>
            </a:r>
          </a:p>
          <a:p>
            <a:r>
              <a:rPr lang="en-IE" dirty="0"/>
              <a:t>Includes traditional endpoints </a:t>
            </a:r>
          </a:p>
          <a:p>
            <a:r>
              <a:rPr lang="en-IE" dirty="0"/>
              <a:t>Addressed a knowledge gap</a:t>
            </a:r>
          </a:p>
          <a:p>
            <a:r>
              <a:rPr lang="en-IE" dirty="0"/>
              <a:t>First published RCT of ESP vs SAP  (</a:t>
            </a:r>
            <a:r>
              <a:rPr lang="en-IE" dirty="0" err="1"/>
              <a:t>QoR</a:t>
            </a:r>
            <a:r>
              <a:rPr lang="en-IE" dirty="0"/>
              <a:t>) - British Journal of Anaesthesia (accepted June 11</a:t>
            </a:r>
            <a:r>
              <a:rPr lang="en-IE" baseline="30000" dirty="0"/>
              <a:t>th</a:t>
            </a:r>
            <a:r>
              <a:rPr lang="en-IE" dirty="0"/>
              <a:t>  2020)</a:t>
            </a:r>
          </a:p>
          <a:p>
            <a:endParaRPr lang="en-I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0A4F37-A24D-4C70-AB5E-4FEB9D5E3D9C}"/>
              </a:ext>
            </a:extLst>
          </p:cNvPr>
          <p:cNvSpPr txBox="1"/>
          <p:nvPr/>
        </p:nvSpPr>
        <p:spPr>
          <a:xfrm>
            <a:off x="838200" y="6176963"/>
            <a:ext cx="10320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/>
              <a:t>Myles PS, </a:t>
            </a:r>
            <a:r>
              <a:rPr lang="en-IE" sz="1400" dirty="0" err="1"/>
              <a:t>Boney</a:t>
            </a:r>
            <a:r>
              <a:rPr lang="en-IE" sz="1400" dirty="0"/>
              <a:t> O, Botti M, et al. Systematic review and consensus definitions for the Standardised Endpoints in Perioperative Medicine (</a:t>
            </a:r>
            <a:r>
              <a:rPr lang="en-IE" sz="1400" dirty="0" err="1"/>
              <a:t>StEP</a:t>
            </a:r>
            <a:r>
              <a:rPr lang="en-IE" sz="1400" dirty="0"/>
              <a:t>) initiative: patient comfort. British journal of anaesthesia 2018;120(4):705-11</a:t>
            </a:r>
            <a:r>
              <a:rPr lang="en-IE" dirty="0"/>
              <a:t>.</a:t>
            </a: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44472A81-D808-4C12-A600-06478AFFAFD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789" y="286954"/>
            <a:ext cx="3998815" cy="3646871"/>
          </a:xfrm>
        </p:spPr>
      </p:pic>
    </p:spTree>
    <p:extLst>
      <p:ext uri="{BB962C8B-B14F-4D97-AF65-F5344CB8AC3E}">
        <p14:creationId xmlns:p14="http://schemas.microsoft.com/office/powerpoint/2010/main" val="1582498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F03634D9978D4BAAAE9C2D37AD8557" ma:contentTypeVersion="13" ma:contentTypeDescription="Create a new document." ma:contentTypeScope="" ma:versionID="9b96e9968418a725232e055479c0e914">
  <xsd:schema xmlns:xsd="http://www.w3.org/2001/XMLSchema" xmlns:xs="http://www.w3.org/2001/XMLSchema" xmlns:p="http://schemas.microsoft.com/office/2006/metadata/properties" xmlns:ns3="c990ec02-5ad4-427d-843f-a95310fd6cab" xmlns:ns4="7ca80354-e419-4e1a-b258-3274a8eaabb3" targetNamespace="http://schemas.microsoft.com/office/2006/metadata/properties" ma:root="true" ma:fieldsID="666372776a1f581f9383dabf935799e4" ns3:_="" ns4:_="">
    <xsd:import namespace="c990ec02-5ad4-427d-843f-a95310fd6cab"/>
    <xsd:import namespace="7ca80354-e419-4e1a-b258-3274a8eaabb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90ec02-5ad4-427d-843f-a95310fd6c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80354-e419-4e1a-b258-3274a8eaabb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835074-5677-439B-A641-CB4E89A80F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90ec02-5ad4-427d-843f-a95310fd6cab"/>
    <ds:schemaRef ds:uri="7ca80354-e419-4e1a-b258-3274a8eaab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BED41B-5649-41E7-A0FF-B014DD08B6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5D768E-FF28-448B-A1CD-DBDB3DEDF4DE}">
  <ds:schemaRefs>
    <ds:schemaRef ds:uri="http://purl.org/dc/elements/1.1/"/>
    <ds:schemaRef ds:uri="http://schemas.microsoft.com/office/2006/metadata/properties"/>
    <ds:schemaRef ds:uri="c990ec02-5ad4-427d-843f-a95310fd6cab"/>
    <ds:schemaRef ds:uri="http://purl.org/dc/terms/"/>
    <ds:schemaRef ds:uri="http://schemas.openxmlformats.org/package/2006/metadata/core-properties"/>
    <ds:schemaRef ds:uri="7ca80354-e419-4e1a-b258-3274a8eaabb3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4615</TotalTime>
  <Words>615</Words>
  <Application>Microsoft Office PowerPoint</Application>
  <PresentationFormat>Widescreen</PresentationFormat>
  <Paragraphs>111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Erector Spinae Plane Block versus Serratus Anterior Plane Block for Quality of Recovery and Morbidity after Minimally Invasive Thoracic Surgery:  A Prospective, Randomised, Double-Blind Clinical Trial.  </vt:lpstr>
      <vt:lpstr>Acknowledgements</vt:lpstr>
      <vt:lpstr>Background </vt:lpstr>
      <vt:lpstr>Erector Spinae Plane Block </vt:lpstr>
      <vt:lpstr>PowerPoint Presentation</vt:lpstr>
      <vt:lpstr>RESULTS</vt:lpstr>
      <vt:lpstr>PowerPoint Presentation</vt:lpstr>
      <vt:lpstr>Conclusion </vt:lpstr>
      <vt:lpstr>Strengths of this trial 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Erector Spinae Plane Block versus Serratus Anterior Plane Block for Quality of Recovery and Morbidity after Minimally Invasive Thoracic Surgery:  A Prospective, Randomised, Double-Blind Clinical Trial.</dc:title>
  <dc:creator>Dylan Finnerty</dc:creator>
  <cp:lastModifiedBy>Aine Mitchell</cp:lastModifiedBy>
  <cp:revision>59</cp:revision>
  <dcterms:created xsi:type="dcterms:W3CDTF">2020-06-10T09:50:50Z</dcterms:created>
  <dcterms:modified xsi:type="dcterms:W3CDTF">2020-06-16T10:39:13Z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0x0101008CF03634D9978D4BAAAE9C2D37AD8557</vt:lpwstr>
  </property>
</Properties>
</file>