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9"/>
  </p:notesMasterIdLst>
  <p:sldIdLst>
    <p:sldId id="257" r:id="rId5"/>
    <p:sldId id="258" r:id="rId6"/>
    <p:sldId id="267" r:id="rId7"/>
    <p:sldId id="288" r:id="rId8"/>
    <p:sldId id="289" r:id="rId9"/>
    <p:sldId id="263" r:id="rId10"/>
    <p:sldId id="280" r:id="rId11"/>
    <p:sldId id="260" r:id="rId12"/>
    <p:sldId id="268" r:id="rId13"/>
    <p:sldId id="269" r:id="rId14"/>
    <p:sldId id="270" r:id="rId15"/>
    <p:sldId id="283" r:id="rId16"/>
    <p:sldId id="281" r:id="rId17"/>
    <p:sldId id="272" r:id="rId18"/>
    <p:sldId id="271" r:id="rId19"/>
    <p:sldId id="264" r:id="rId20"/>
    <p:sldId id="282" r:id="rId21"/>
    <p:sldId id="273" r:id="rId22"/>
    <p:sldId id="274" r:id="rId23"/>
    <p:sldId id="276" r:id="rId24"/>
    <p:sldId id="277" r:id="rId25"/>
    <p:sldId id="278" r:id="rId26"/>
    <p:sldId id="262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29" autoAdjust="0"/>
    <p:restoredTop sz="76816" autoAdjust="0"/>
  </p:normalViewPr>
  <p:slideViewPr>
    <p:cSldViewPr snapToGrid="0" snapToObjects="1">
      <p:cViewPr varScale="1">
        <p:scale>
          <a:sx n="53" d="100"/>
          <a:sy n="53" d="100"/>
        </p:scale>
        <p:origin x="12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087CA-36E0-3A4B-9D07-B78239021AA4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0290E-36D3-CB49-B3DB-4578A788A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8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evening.</a:t>
            </a:r>
            <a:r>
              <a:rPr lang="en-US" baseline="0" dirty="0" smtClean="0"/>
              <a:t> My name is Colm Keane. T</a:t>
            </a:r>
            <a:r>
              <a:rPr lang="en-US" dirty="0" smtClean="0"/>
              <a:t>hank you for the opportunity to</a:t>
            </a:r>
            <a:r>
              <a:rPr lang="en-US" baseline="0" dirty="0" smtClean="0"/>
              <a:t> present my research investigating the therapeutic potential of mesenchymal stem cells in preclinical models of systemic sepsis.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0290E-36D3-CB49-B3DB-4578A788AB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45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In the spectrophotometry experiments, we assessed if MSCs enhanced phagocytosis. Looking at slide E for example, 4 groups were used: two control groups, monocytes alone, and the MSC-monocyte co-culture, and E.Coli phagocytosis</a:t>
            </a:r>
            <a:r>
              <a:rPr lang="en-GB" baseline="0" dirty="0" smtClean="0"/>
              <a:t> is demonstrated on the y-axis in colony forming units. As you can see in panels B, C, E and F, </a:t>
            </a:r>
            <a:r>
              <a:rPr lang="en-GB" dirty="0" smtClean="0"/>
              <a:t>MSCs</a:t>
            </a:r>
            <a:r>
              <a:rPr lang="en-GB" baseline="0" dirty="0" smtClean="0"/>
              <a:t> significantly </a:t>
            </a:r>
            <a:r>
              <a:rPr lang="en-GB" dirty="0" smtClean="0"/>
              <a:t>enhanced macrophage </a:t>
            </a:r>
            <a:r>
              <a:rPr lang="en-GB" i="1" dirty="0" smtClean="0"/>
              <a:t>E. coli</a:t>
            </a:r>
            <a:r>
              <a:rPr lang="en-GB" dirty="0" smtClean="0"/>
              <a:t> phagocytosis, whether cell-cell contact was inhibited or not. </a:t>
            </a:r>
            <a:r>
              <a:rPr lang="en-IE" dirty="0" smtClean="0"/>
              <a:t>This</a:t>
            </a:r>
            <a:r>
              <a:rPr lang="en-IE" baseline="0" dirty="0" smtClean="0"/>
              <a:t> was the case for </a:t>
            </a:r>
            <a:r>
              <a:rPr lang="en-GB" dirty="0" smtClean="0"/>
              <a:t>bone marrow</a:t>
            </a:r>
            <a:r>
              <a:rPr lang="en-GB" baseline="0" dirty="0" smtClean="0"/>
              <a:t> MSCs here,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0290E-36D3-CB49-B3DB-4578A788AB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09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and </a:t>
            </a:r>
            <a:r>
              <a:rPr lang="en-GB" dirty="0" smtClean="0"/>
              <a:t>umbilical cord</a:t>
            </a:r>
            <a:r>
              <a:rPr lang="en-GB" baseline="0" dirty="0" smtClean="0"/>
              <a:t> MSCs in this identical experiment</a:t>
            </a:r>
            <a:r>
              <a:rPr lang="en-US" baseline="0" dirty="0" smtClean="0"/>
              <a:t>.</a:t>
            </a:r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0290E-36D3-CB49-B3DB-4578A788AB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8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Prior to</a:t>
            </a:r>
            <a:r>
              <a:rPr lang="en-GB" baseline="0" dirty="0" smtClean="0"/>
              <a:t> the therapeutic series, we needed to re-establish the </a:t>
            </a:r>
            <a:r>
              <a:rPr lang="en-GB" dirty="0" smtClean="0"/>
              <a:t>Caecal Ligation and Puncture Model of Systemic Sepsis, previously used in our laboratory.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0290E-36D3-CB49-B3DB-4578A788AB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71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 smtClean="0"/>
              <a:t>Our aim was to establish a</a:t>
            </a:r>
            <a:r>
              <a:rPr lang="en-GB" baseline="0" dirty="0" smtClean="0"/>
              <a:t> significant systemic injury by varying the percentage of caecal ligation, and the number or size of the puncture sites. </a:t>
            </a:r>
          </a:p>
          <a:p>
            <a:pPr lvl="0"/>
            <a:r>
              <a:rPr lang="en-GB" baseline="0" dirty="0" smtClean="0"/>
              <a:t>An issue that developed was the resealing of the caecal puncture due to the flap of tissue remaining from needle puncture. We therefore developed a novel puncture method for the CLP model which we subsequently validated prior to the therapeutic series.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0290E-36D3-CB49-B3DB-4578A788AB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18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Markers of significant injury included lactataemia and arterial CO</a:t>
            </a:r>
            <a:r>
              <a:rPr lang="en-GB" baseline="-25000" dirty="0" smtClean="0"/>
              <a:t>2 </a:t>
            </a:r>
            <a:r>
              <a:rPr lang="en-GB" dirty="0" smtClean="0"/>
              <a:t>.</a:t>
            </a:r>
            <a:endParaRPr lang="en-IE" dirty="0" smtClean="0"/>
          </a:p>
          <a:p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0290E-36D3-CB49-B3DB-4578A788AB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67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determined that a caecal ligation of 60% combined with a puncture of 2mm diameter provided significant and reproducible systemic sepsis-induced injury in this pilot series.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0290E-36D3-CB49-B3DB-4578A788AB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95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then brought this novel</a:t>
            </a:r>
            <a:r>
              <a:rPr lang="en-US" baseline="0" dirty="0" smtClean="0"/>
              <a:t> injury model to our therapeutic series with the aim of comparing efficacy of cryopreserved vs fresh MSCs.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0290E-36D3-CB49-B3DB-4578A788AB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26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Using our novel CLP injury, the therapeutic series then compared the efficacy of</a:t>
            </a:r>
            <a:r>
              <a:rPr lang="en-GB" baseline="0" dirty="0" smtClean="0"/>
              <a:t> f</a:t>
            </a:r>
            <a:r>
              <a:rPr lang="en-GB" dirty="0" smtClean="0"/>
              <a:t>resh</a:t>
            </a:r>
            <a:r>
              <a:rPr lang="en-GB" baseline="0" dirty="0" smtClean="0"/>
              <a:t> </a:t>
            </a:r>
            <a:r>
              <a:rPr lang="en-GB" dirty="0" smtClean="0"/>
              <a:t>bone marrow and cryopreserved Umbilical cord MSCs,</a:t>
            </a:r>
            <a:r>
              <a:rPr lang="en-GB" baseline="0" dirty="0" smtClean="0"/>
              <a:t> administered </a:t>
            </a:r>
            <a:r>
              <a:rPr lang="en-GB" dirty="0" smtClean="0"/>
              <a:t>intravenously </a:t>
            </a:r>
            <a:r>
              <a:rPr lang="en-GB" baseline="0" dirty="0" smtClean="0"/>
              <a:t>at the time of injury. </a:t>
            </a:r>
            <a:r>
              <a:rPr lang="en-GB" dirty="0" smtClean="0"/>
              <a:t>Vehicle control was used</a:t>
            </a:r>
            <a:r>
              <a:rPr lang="en-GB" baseline="0" dirty="0" smtClean="0"/>
              <a:t> and a</a:t>
            </a:r>
            <a:r>
              <a:rPr lang="en-GB" dirty="0" smtClean="0"/>
              <a:t>nimals were assessed for indices of recovery 48 hours following injury.</a:t>
            </a:r>
            <a:endParaRPr lang="en-IE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0290E-36D3-CB49-B3DB-4578A788AB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33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MSC therapy significantly increased survival duration, and overall survival, as can be seen in the</a:t>
            </a:r>
            <a:r>
              <a:rPr lang="en-GB" baseline="0" dirty="0" smtClean="0"/>
              <a:t> Kaplan Meier curve,  </a:t>
            </a:r>
            <a:r>
              <a:rPr lang="en-GB" dirty="0" smtClean="0"/>
              <a:t>compared to control treatment. </a:t>
            </a:r>
            <a:endParaRPr lang="en-US" dirty="0" smtClean="0"/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0290E-36D3-CB49-B3DB-4578A788AB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586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MSC therapy significantly attenuated CLP sepsis, reducing bacterial growth overall in both liver and spleen cultures. In panel A, therapeutic</a:t>
            </a:r>
            <a:r>
              <a:rPr lang="en-GB" baseline="0" dirty="0" smtClean="0"/>
              <a:t> </a:t>
            </a:r>
            <a:r>
              <a:rPr lang="en-GB" dirty="0" smtClean="0"/>
              <a:t>groups are represented</a:t>
            </a:r>
            <a:r>
              <a:rPr lang="en-GB" baseline="0" dirty="0" smtClean="0"/>
              <a:t> on the x-axis, with bacterial colony forming units on the y-axis.</a:t>
            </a:r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0290E-36D3-CB49-B3DB-4578A788ABA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59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Sepsis is a syndrome of life threatening physiologic, pathologic, and biochemical abnormalities resulting from infection. </a:t>
            </a:r>
          </a:p>
          <a:p>
            <a:r>
              <a:rPr lang="en-US" dirty="0" smtClean="0"/>
              <a:t>It is the consequence</a:t>
            </a:r>
            <a:r>
              <a:rPr lang="en-US" baseline="0" dirty="0" smtClean="0"/>
              <a:t> of an abnormal and unregulated host immune response.</a:t>
            </a:r>
          </a:p>
          <a:p>
            <a:r>
              <a:rPr lang="en-US" baseline="0" dirty="0" smtClean="0"/>
              <a:t>Mesenchymal Stem Cells or MSCs have considerable promise as a therapy for sepsis.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0290E-36D3-CB49-B3DB-4578A788AB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685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MSCs significantly attenuated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growth of klebsiella pneumoniae, enterococcus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faecalis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E. coli in liver cultures on the left column, and klebsiella pneumoniae in splenic cultures on the right. Again, therapeutic </a:t>
            </a:r>
            <a:r>
              <a:rPr lang="en-GB" dirty="0" smtClean="0"/>
              <a:t>groups are represented</a:t>
            </a:r>
            <a:r>
              <a:rPr lang="en-GB" baseline="0" dirty="0" smtClean="0"/>
              <a:t> on the x-axis, with bacterial colony forming units on the y-axis.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0290E-36D3-CB49-B3DB-4578A788ABA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192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Secondary analysis showed comparable efficacy of cryopreserved versus freshly harvested MSCs</a:t>
            </a:r>
            <a:r>
              <a:rPr lang="en-GB" baseline="0" dirty="0" smtClean="0"/>
              <a:t> regarding survival duration and overall survival</a:t>
            </a:r>
            <a:endParaRPr lang="en-IE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0290E-36D3-CB49-B3DB-4578A788ABA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702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comparability in attenuation of bacterial growth in both liver and spleen homogenate cultures.</a:t>
            </a:r>
            <a:endParaRPr lang="en-GB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0290E-36D3-CB49-B3DB-4578A788ABA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727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0000"/>
                </a:solidFill>
              </a:rPr>
              <a:t>Our</a:t>
            </a:r>
            <a:r>
              <a:rPr lang="en-GB" baseline="0" dirty="0" smtClean="0">
                <a:solidFill>
                  <a:srgbClr val="000000"/>
                </a:solidFill>
              </a:rPr>
              <a:t> research has</a:t>
            </a:r>
            <a:r>
              <a:rPr lang="en-GB" dirty="0" smtClean="0">
                <a:solidFill>
                  <a:srgbClr val="000000"/>
                </a:solidFill>
              </a:rPr>
              <a:t> therefore demonstrated several key findings: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MSCs enhance macrophage-mediated pathogen killing in vitro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b="0" dirty="0" smtClean="0">
                <a:solidFill>
                  <a:srgbClr val="000000"/>
                </a:solidFill>
              </a:rPr>
              <a:t>We </a:t>
            </a:r>
            <a:r>
              <a:rPr lang="en-GB" dirty="0" smtClean="0">
                <a:solidFill>
                  <a:srgbClr val="000000"/>
                </a:solidFill>
              </a:rPr>
              <a:t>developed and validated a novel model of rodent CLP-induced severe systemic sepsis</a:t>
            </a:r>
            <a:endParaRPr lang="en-IE" dirty="0" smtClean="0">
              <a:solidFill>
                <a:srgbClr val="000000"/>
              </a:solidFill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Umbilical cord derived MSCs were as effective as bone marrow derived MSCs in attenuating sepsis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Cryopreserved MSCs reduced organ bacterial growth, attenuated shock severity, and increased animal survival</a:t>
            </a:r>
          </a:p>
          <a:p>
            <a:pPr marL="0" indent="0">
              <a:buClr>
                <a:schemeClr val="tx1"/>
              </a:buClr>
              <a:buFont typeface="+mj-lt"/>
              <a:buNone/>
            </a:pPr>
            <a:r>
              <a:rPr lang="en-GB" dirty="0" smtClean="0">
                <a:solidFill>
                  <a:srgbClr val="000000"/>
                </a:solidFill>
              </a:rPr>
              <a:t>Ultimately, This data will form a key component of a dataset for translation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of cryopreserved Umbilical Cord-derived MSCs to Phase I trials in Systemic Sepsis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0290E-36D3-CB49-B3DB-4578A788ABA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869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for your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0290E-36D3-CB49-B3DB-4578A788ABA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45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schematic, from our review article in Anaesthesiology, we outline the beneficial effects MSCs exert on organ systems through their interaction with cells of the innate and adaptive immune systems.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Enhanced endothelial repair, through mitochondrial transfer, allows for tissue inflammatory milieu gate keeping. M2-like macrophages enhance complement activation, increase microbe phagocytosis and clearance, and increase targeted neutrophil recruitment to injured tissue.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targeted control of microbial invasion is further influenced by Inflammasome/Caspase-1 deactivation, and an increased regulatory T-lymphocyte presence.</a:t>
            </a:r>
            <a:endParaRPr lang="en-I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0290E-36D3-CB49-B3DB-4578A788AB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22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r>
              <a:rPr lang="en-US" baseline="0" dirty="0" smtClean="0"/>
              <a:t> key translational challenges remain for MSCs in sepsis:</a:t>
            </a:r>
          </a:p>
          <a:p>
            <a:r>
              <a:rPr lang="en-US" baseline="0" dirty="0" smtClean="0"/>
              <a:t>1. Some key mechanisms of action remain unclear</a:t>
            </a:r>
            <a:endParaRPr lang="en-US" dirty="0" smtClean="0"/>
          </a:p>
          <a:p>
            <a:r>
              <a:rPr lang="en-US" dirty="0" smtClean="0"/>
              <a:t>2. The optimal MSC tissue source is not known</a:t>
            </a:r>
          </a:p>
          <a:p>
            <a:r>
              <a:rPr lang="en-US" dirty="0" smtClean="0"/>
              <a:t>3. And Efficacy following cryopreservation</a:t>
            </a:r>
            <a:r>
              <a:rPr lang="en-US" baseline="0" dirty="0" smtClean="0"/>
              <a:t> is unclear.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0290E-36D3-CB49-B3DB-4578A788AB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59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0000"/>
                </a:solidFill>
              </a:rPr>
              <a:t>We therefore aimed to address these key Clinical Translational Challenges for MSCs in Sepsis: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Regarding mechanism of action: to</a:t>
            </a:r>
            <a:r>
              <a:rPr lang="en-GB" baseline="0" dirty="0" smtClean="0">
                <a:solidFill>
                  <a:srgbClr val="000000"/>
                </a:solidFill>
              </a:rPr>
              <a:t> d</a:t>
            </a:r>
            <a:r>
              <a:rPr lang="en-GB" dirty="0" smtClean="0">
                <a:solidFill>
                  <a:srgbClr val="000000"/>
                </a:solidFill>
              </a:rPr>
              <a:t>etermine the potential for MSCs to enhance monocyte/macrophage-mediated bacterial killing</a:t>
            </a:r>
            <a:endParaRPr lang="en-IE" dirty="0" smtClean="0">
              <a:solidFill>
                <a:srgbClr val="00000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b="0" i="1" dirty="0" smtClean="0">
                <a:solidFill>
                  <a:srgbClr val="000000"/>
                </a:solidFill>
              </a:rPr>
              <a:t>MSC Source:</a:t>
            </a:r>
            <a:r>
              <a:rPr lang="en-GB" b="0" i="1" baseline="0" dirty="0" smtClean="0">
                <a:solidFill>
                  <a:srgbClr val="000000"/>
                </a:solidFill>
              </a:rPr>
              <a:t> to </a:t>
            </a:r>
            <a:r>
              <a:rPr lang="en-GB" dirty="0" smtClean="0">
                <a:solidFill>
                  <a:srgbClr val="000000"/>
                </a:solidFill>
              </a:rPr>
              <a:t>compare the efficacy of Bone marrow versus Umbilical cord MSCs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b="0" i="1" dirty="0" smtClean="0">
                <a:solidFill>
                  <a:srgbClr val="000000"/>
                </a:solidFill>
              </a:rPr>
              <a:t>MSC Cryopreservation:</a:t>
            </a:r>
            <a:r>
              <a:rPr lang="en-GB" b="0" i="1" baseline="0" dirty="0" smtClean="0">
                <a:solidFill>
                  <a:srgbClr val="000000"/>
                </a:solidFill>
              </a:rPr>
              <a:t> to </a:t>
            </a:r>
            <a:r>
              <a:rPr lang="en-GB" b="0" dirty="0" smtClean="0">
                <a:solidFill>
                  <a:srgbClr val="000000"/>
                </a:solidFill>
              </a:rPr>
              <a:t>determine </a:t>
            </a:r>
            <a:r>
              <a:rPr lang="en-GB" dirty="0" smtClean="0">
                <a:solidFill>
                  <a:srgbClr val="000000"/>
                </a:solidFill>
              </a:rPr>
              <a:t>if MSCs retain efficacy following cryopreservation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 smtClean="0">
                <a:solidFill>
                  <a:srgbClr val="000000"/>
                </a:solidFill>
              </a:rPr>
              <a:t>And ultimately, </a:t>
            </a:r>
            <a:r>
              <a:rPr lang="en-IE" sz="1200" dirty="0" smtClean="0">
                <a:solidFill>
                  <a:srgbClr val="000000"/>
                </a:solidFill>
              </a:rPr>
              <a:t>do cryopreserved Umbilical Cord-MSCs function comparably to Fresh Bone Marrow-MSCs in a clinically relevant sepsis model?</a:t>
            </a:r>
            <a:endParaRPr lang="en-IE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0290E-36D3-CB49-B3DB-4578A788AB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06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experimental approach was therefore three-phased: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dirty="0" smtClean="0"/>
              <a:t>In vitro to determine the potential for MSCs to enhance</a:t>
            </a:r>
            <a:r>
              <a:rPr lang="en-GB" baseline="0" dirty="0" smtClean="0"/>
              <a:t> </a:t>
            </a:r>
            <a:r>
              <a:rPr lang="en-GB" dirty="0" smtClean="0"/>
              <a:t>macrophage-mediated bacterial killing</a:t>
            </a:r>
            <a:endParaRPr lang="en-IE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GB" dirty="0" smtClean="0"/>
              <a:t>Characterization and validation of a clinically relevant sepsis model: in this case,</a:t>
            </a:r>
            <a:r>
              <a:rPr lang="en-GB" baseline="0" dirty="0" smtClean="0"/>
              <a:t> r</a:t>
            </a:r>
            <a:r>
              <a:rPr lang="en-GB" dirty="0" smtClean="0"/>
              <a:t>odent caecal ligation and puncture</a:t>
            </a:r>
            <a:r>
              <a:rPr lang="en-GB" baseline="0" dirty="0" smtClean="0"/>
              <a:t>-</a:t>
            </a:r>
            <a:r>
              <a:rPr lang="en-GB" dirty="0" smtClean="0"/>
              <a:t>induced severe systemic sepsis</a:t>
            </a:r>
            <a:endParaRPr lang="en-IE" dirty="0" smtClean="0"/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 smtClean="0"/>
              <a:t>Finally, determination of MSC Efficacy in CLP-induced Sepsis</a:t>
            </a:r>
            <a:r>
              <a:rPr lang="en-GB" baseline="0" dirty="0" smtClean="0"/>
              <a:t> by assessing:</a:t>
            </a:r>
            <a:r>
              <a:rPr lang="en-GB" dirty="0" smtClean="0"/>
              <a:t> MSCs versus Vehicle,</a:t>
            </a:r>
            <a:r>
              <a:rPr lang="en-GB" baseline="0" dirty="0" smtClean="0"/>
              <a:t> </a:t>
            </a:r>
            <a:r>
              <a:rPr lang="en-GB" dirty="0" smtClean="0"/>
              <a:t>Umbilical cord versus Bone Marrow MSC Source,</a:t>
            </a:r>
            <a:r>
              <a:rPr lang="en-GB" baseline="0" dirty="0" smtClean="0"/>
              <a:t> and </a:t>
            </a:r>
            <a:r>
              <a:rPr lang="en-GB" dirty="0" smtClean="0"/>
              <a:t>Cryopreserved versus Fresh MSCs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0290E-36D3-CB49-B3DB-4578A788AB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66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 smtClean="0"/>
              <a:t>In vitro, pre-activated MSCs, in co-culture with THP-1 human monocytes, were used to assess phagocytic potential against </a:t>
            </a:r>
            <a:r>
              <a:rPr lang="en-GB" i="1" dirty="0" smtClean="0"/>
              <a:t>E. coli</a:t>
            </a:r>
            <a:r>
              <a:rPr lang="en-GB" dirty="0" smtClean="0"/>
              <a:t> bacteria.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We assessed MSC activation using ELISA, and </a:t>
            </a:r>
            <a:r>
              <a:rPr lang="en-GB" i="1" dirty="0" smtClean="0"/>
              <a:t>E. coli</a:t>
            </a:r>
            <a:r>
              <a:rPr lang="en-GB" dirty="0" smtClean="0"/>
              <a:t> phagocytosis using spectrophotometry.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0290E-36D3-CB49-B3DB-4578A788AB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63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first looked at MSCs in vitro</a:t>
            </a:r>
            <a:r>
              <a:rPr lang="en-US" baseline="0" dirty="0" smtClean="0"/>
              <a:t> to assess efficacy and mechanism of action.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0290E-36D3-CB49-B3DB-4578A788AB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71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Activation of MSCs resulted in significantly increased MSC secretion of Interleukin -6 and</a:t>
            </a:r>
            <a:r>
              <a:rPr lang="en-GB" baseline="0" dirty="0" smtClean="0"/>
              <a:t> </a:t>
            </a:r>
            <a:r>
              <a:rPr lang="en-GB" dirty="0" smtClean="0"/>
              <a:t>8. In Panel B, we can see that the MSC-monocyte co-culture to have produced significantly more IL-6 than control or monocyte-only groups. </a:t>
            </a:r>
            <a:endParaRPr lang="en-US" dirty="0" smtClean="0"/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0290E-36D3-CB49-B3DB-4578A788AB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1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CCDC-B3B4-5241-A5CA-B62A68221FDB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C7D7-3B9F-EC48-9458-5D2466E58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CCDC-B3B4-5241-A5CA-B62A68221FDB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C7D7-3B9F-EC48-9458-5D2466E58C6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ga-I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CCDC-B3B4-5241-A5CA-B62A68221FDB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C7D7-3B9F-EC48-9458-5D2466E58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CCDC-B3B4-5241-A5CA-B62A68221FDB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C7D7-3B9F-EC48-9458-5D2466E58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CCDC-B3B4-5241-A5CA-B62A68221FDB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C7D7-3B9F-EC48-9458-5D2466E58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CCDC-B3B4-5241-A5CA-B62A68221FDB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C7D7-3B9F-EC48-9458-5D2466E58C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ga-I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CCDC-B3B4-5241-A5CA-B62A68221FDB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C7D7-3B9F-EC48-9458-5D2466E58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CCDC-B3B4-5241-A5CA-B62A68221FDB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C7D7-3B9F-EC48-9458-5D2466E58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CCDC-B3B4-5241-A5CA-B62A68221FDB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C7D7-3B9F-EC48-9458-5D2466E58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CCDC-B3B4-5241-A5CA-B62A68221FDB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C7D7-3B9F-EC48-9458-5D2466E58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CCDC-B3B4-5241-A5CA-B62A68221FDB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C7D7-3B9F-EC48-9458-5D2466E58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CCDC-B3B4-5241-A5CA-B62A68221FDB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C7D7-3B9F-EC48-9458-5D2466E58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697CCDC-B3B4-5241-A5CA-B62A68221FDB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E7E4C7D7-3B9F-EC48-9458-5D2466E58C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package" Target="../embeddings/Microsoft_Word_Document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55424"/>
            <a:ext cx="9144000" cy="1724867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Investigation of the Therapeutic Potential of Mesenchymal Stem/Stromal Cells in Preclinical Models of Systemic Sepsis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739" y="4756786"/>
            <a:ext cx="6498159" cy="143883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Dr Colm Keane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Department of Anaesthesiology,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National University of Ireland,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Galway</a:t>
            </a:r>
          </a:p>
        </p:txBody>
      </p:sp>
      <p:pic>
        <p:nvPicPr>
          <p:cNvPr id="5" name="Picture 4" descr="IR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918" y="0"/>
            <a:ext cx="2237082" cy="1132700"/>
          </a:xfrm>
          <a:prstGeom prst="rect">
            <a:avLst/>
          </a:prstGeom>
        </p:spPr>
      </p:pic>
      <p:pic>
        <p:nvPicPr>
          <p:cNvPr id="6" name="Picture 5" descr="Logo-AbbVi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684" y="5834050"/>
            <a:ext cx="1590316" cy="1023949"/>
          </a:xfrm>
          <a:prstGeom prst="rect">
            <a:avLst/>
          </a:prstGeom>
        </p:spPr>
      </p:pic>
      <p:pic>
        <p:nvPicPr>
          <p:cNvPr id="7" name="Picture 6" descr="CAI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4051"/>
            <a:ext cx="2605257" cy="1039091"/>
          </a:xfrm>
          <a:prstGeom prst="rect">
            <a:avLst/>
          </a:prstGeom>
        </p:spPr>
      </p:pic>
      <p:pic>
        <p:nvPicPr>
          <p:cNvPr id="9" name="Picture 8" descr="nuig 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98091" cy="113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9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194" y="0"/>
            <a:ext cx="578424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01037" y="2617508"/>
            <a:ext cx="2967397" cy="196869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8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672" r="-1608"/>
          <a:stretch/>
        </p:blipFill>
        <p:spPr>
          <a:xfrm>
            <a:off x="1670390" y="-1"/>
            <a:ext cx="5839460" cy="6849207"/>
          </a:xfrm>
        </p:spPr>
      </p:pic>
    </p:spTree>
    <p:extLst>
      <p:ext uri="{BB962C8B-B14F-4D97-AF65-F5344CB8AC3E}">
        <p14:creationId xmlns:p14="http://schemas.microsoft.com/office/powerpoint/2010/main" val="86402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984809"/>
            <a:ext cx="8056563" cy="1362075"/>
          </a:xfrm>
        </p:spPr>
        <p:txBody>
          <a:bodyPr/>
          <a:lstStyle/>
          <a:p>
            <a:r>
              <a:rPr lang="en-US" dirty="0">
                <a:solidFill>
                  <a:srgbClr val="184B5B"/>
                </a:solidFill>
              </a:rPr>
              <a:t>Caecal Ligation and Puncture </a:t>
            </a:r>
            <a:r>
              <a:rPr lang="en-US" dirty="0" smtClean="0">
                <a:solidFill>
                  <a:srgbClr val="184B5B"/>
                </a:solidFill>
              </a:rPr>
              <a:t>Model Validation</a:t>
            </a:r>
            <a:endParaRPr lang="en-US" dirty="0">
              <a:solidFill>
                <a:srgbClr val="184B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3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94" y="-152164"/>
            <a:ext cx="8601024" cy="1336956"/>
          </a:xfrm>
        </p:spPr>
        <p:txBody>
          <a:bodyPr/>
          <a:lstStyle/>
          <a:p>
            <a:r>
              <a:rPr lang="en-US" dirty="0" smtClean="0"/>
              <a:t>Caecal Ligation and Puncture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LP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4" r="55034"/>
          <a:stretch/>
        </p:blipFill>
        <p:spPr>
          <a:xfrm>
            <a:off x="360775" y="1444532"/>
            <a:ext cx="4790101" cy="54134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322" y="1600200"/>
            <a:ext cx="2577782" cy="259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5322" y="4032897"/>
            <a:ext cx="2808678" cy="282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4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762" r="-1151"/>
          <a:stretch/>
        </p:blipFill>
        <p:spPr>
          <a:xfrm>
            <a:off x="1684194" y="0"/>
            <a:ext cx="5798045" cy="6894904"/>
          </a:xfrm>
        </p:spPr>
      </p:pic>
      <p:sp>
        <p:nvSpPr>
          <p:cNvPr id="6" name="Oval 5"/>
          <p:cNvSpPr/>
          <p:nvPr/>
        </p:nvSpPr>
        <p:spPr>
          <a:xfrm>
            <a:off x="4955309" y="2222499"/>
            <a:ext cx="219364" cy="242455"/>
          </a:xfrm>
          <a:prstGeom prst="ellipse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5309" y="5751945"/>
            <a:ext cx="219364" cy="242455"/>
          </a:xfrm>
          <a:prstGeom prst="ellipse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5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741327"/>
              </p:ext>
            </p:extLst>
          </p:nvPr>
        </p:nvGraphicFramePr>
        <p:xfrm>
          <a:off x="220877" y="1615275"/>
          <a:ext cx="8688791" cy="4680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1" name="Document" r:id="rId4" imgW="5422900" imgH="2921000" progId="Word.Document.12">
                  <p:embed/>
                </p:oleObj>
              </mc:Choice>
              <mc:Fallback>
                <p:oleObj name="Document" r:id="rId4" imgW="5422900" imgH="292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0877" y="1615275"/>
                        <a:ext cx="8688791" cy="4680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275" y="-209962"/>
            <a:ext cx="8042276" cy="1336956"/>
          </a:xfrm>
        </p:spPr>
        <p:txBody>
          <a:bodyPr/>
          <a:lstStyle/>
          <a:p>
            <a:r>
              <a:rPr lang="en-US" dirty="0" smtClean="0"/>
              <a:t>CLP Groups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58817" y="5103091"/>
            <a:ext cx="5403273" cy="484909"/>
          </a:xfrm>
          <a:prstGeom prst="rect">
            <a:avLst/>
          </a:prstGeom>
          <a:noFill/>
          <a:ln w="50800" cap="flat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8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82903"/>
            <a:ext cx="9144000" cy="2324104"/>
          </a:xfrm>
        </p:spPr>
        <p:txBody>
          <a:bodyPr/>
          <a:lstStyle/>
          <a:p>
            <a:r>
              <a:rPr lang="en-US" dirty="0" smtClean="0">
                <a:solidFill>
                  <a:srgbClr val="184B5B"/>
                </a:solidFill>
              </a:rPr>
              <a:t>Efficacy of </a:t>
            </a:r>
            <a:br>
              <a:rPr lang="en-US" dirty="0" smtClean="0">
                <a:solidFill>
                  <a:srgbClr val="184B5B"/>
                </a:solidFill>
              </a:rPr>
            </a:br>
            <a:r>
              <a:rPr lang="en-US" dirty="0" smtClean="0">
                <a:solidFill>
                  <a:srgbClr val="184B5B"/>
                </a:solidFill>
              </a:rPr>
              <a:t>Cryopreserved (</a:t>
            </a:r>
            <a:r>
              <a:rPr lang="en-US" dirty="0">
                <a:solidFill>
                  <a:srgbClr val="184B5B"/>
                </a:solidFill>
              </a:rPr>
              <a:t>U</a:t>
            </a:r>
            <a:r>
              <a:rPr lang="en-US" dirty="0" smtClean="0">
                <a:solidFill>
                  <a:srgbClr val="184B5B"/>
                </a:solidFill>
              </a:rPr>
              <a:t>mbilical </a:t>
            </a:r>
            <a:r>
              <a:rPr lang="en-US" dirty="0">
                <a:solidFill>
                  <a:srgbClr val="184B5B"/>
                </a:solidFill>
              </a:rPr>
              <a:t>C</a:t>
            </a:r>
            <a:r>
              <a:rPr lang="en-US" dirty="0" smtClean="0">
                <a:solidFill>
                  <a:srgbClr val="184B5B"/>
                </a:solidFill>
              </a:rPr>
              <a:t>ord) vs Fresh (Bone </a:t>
            </a:r>
            <a:r>
              <a:rPr lang="en-US" dirty="0">
                <a:solidFill>
                  <a:srgbClr val="184B5B"/>
                </a:solidFill>
              </a:rPr>
              <a:t>M</a:t>
            </a:r>
            <a:r>
              <a:rPr lang="en-US" dirty="0" smtClean="0">
                <a:solidFill>
                  <a:srgbClr val="184B5B"/>
                </a:solidFill>
              </a:rPr>
              <a:t>arrow) MSCs</a:t>
            </a:r>
            <a:endParaRPr lang="en-US" dirty="0">
              <a:solidFill>
                <a:srgbClr val="184B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2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354184"/>
            <a:ext cx="8042276" cy="1336956"/>
          </a:xfrm>
        </p:spPr>
        <p:txBody>
          <a:bodyPr/>
          <a:lstStyle/>
          <a:p>
            <a:r>
              <a:rPr lang="en-US" dirty="0"/>
              <a:t>MSC’s in vivo</a:t>
            </a:r>
          </a:p>
        </p:txBody>
      </p:sp>
      <p:pic>
        <p:nvPicPr>
          <p:cNvPr id="4" name="Content Placeholder 3" descr="rat tail vei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06" r="-14806"/>
          <a:stretch>
            <a:fillRect/>
          </a:stretch>
        </p:blipFill>
        <p:spPr>
          <a:xfrm>
            <a:off x="0" y="1253873"/>
            <a:ext cx="8042276" cy="43434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084043" y="3932257"/>
            <a:ext cx="4949920" cy="2611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Fresh Bone </a:t>
            </a:r>
            <a:r>
              <a:rPr lang="en-GB" dirty="0"/>
              <a:t>M</a:t>
            </a:r>
            <a:r>
              <a:rPr lang="en-GB" dirty="0" smtClean="0"/>
              <a:t>arrow</a:t>
            </a:r>
            <a:endParaRPr lang="en-GB" dirty="0"/>
          </a:p>
          <a:p>
            <a:r>
              <a:rPr lang="en-GB" dirty="0" smtClean="0"/>
              <a:t>Cryopreserved Umbilical Cord </a:t>
            </a:r>
          </a:p>
          <a:p>
            <a:r>
              <a:rPr lang="en-GB" dirty="0" smtClean="0"/>
              <a:t>Vehicle control </a:t>
            </a:r>
            <a:endParaRPr lang="en-IE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99262" y="2324159"/>
            <a:ext cx="872219" cy="56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chemeClr val="accent6"/>
                </a:solidFill>
              </a:rPr>
              <a:t>CLP</a:t>
            </a:r>
            <a:endParaRPr lang="en-IE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91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2933" r="-2476"/>
          <a:stretch/>
        </p:blipFill>
        <p:spPr>
          <a:xfrm>
            <a:off x="1711803" y="0"/>
            <a:ext cx="5776250" cy="6858001"/>
          </a:xfrm>
        </p:spPr>
      </p:pic>
    </p:spTree>
    <p:extLst>
      <p:ext uri="{BB962C8B-B14F-4D97-AF65-F5344CB8AC3E}">
        <p14:creationId xmlns:p14="http://schemas.microsoft.com/office/powerpoint/2010/main" val="254657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512" r="-2138"/>
          <a:stretch/>
        </p:blipFill>
        <p:spPr>
          <a:xfrm>
            <a:off x="2323432" y="0"/>
            <a:ext cx="4488118" cy="6885878"/>
          </a:xfrm>
        </p:spPr>
      </p:pic>
    </p:spTree>
    <p:extLst>
      <p:ext uri="{BB962C8B-B14F-4D97-AF65-F5344CB8AC3E}">
        <p14:creationId xmlns:p14="http://schemas.microsoft.com/office/powerpoint/2010/main" val="379316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Sepsis and MSC’s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033" y="1600201"/>
            <a:ext cx="8284759" cy="507956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Syndrome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life threatening physiologic, pathologic, and biochemical abnormalities resulting from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infection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Consequence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an abnormal host immune response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Mesenchymal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Stem Cells (MSCs)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have considerable promise as a therapy for Sepsis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dirty="0" smtClean="0"/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Key Translational Challenges for MSCs in Sepsis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key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mechanisms of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action unclear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optimal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MSC tissue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source not known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efficacy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following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cryopreservation</a:t>
            </a:r>
            <a:endParaRPr lang="en-IE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5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2451" r="-374"/>
          <a:stretch/>
        </p:blipFill>
        <p:spPr>
          <a:xfrm>
            <a:off x="4784265" y="107576"/>
            <a:ext cx="3130445" cy="6750424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/>
          <a:srcRect l="-3899" r="-1765"/>
          <a:stretch/>
        </p:blipFill>
        <p:spPr>
          <a:xfrm>
            <a:off x="1225598" y="107576"/>
            <a:ext cx="3145211" cy="67641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25598" y="483699"/>
            <a:ext cx="3145211" cy="216380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1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775" r="-1030"/>
          <a:stretch/>
        </p:blipFill>
        <p:spPr>
          <a:xfrm>
            <a:off x="1529712" y="0"/>
            <a:ext cx="6133281" cy="6858000"/>
          </a:xfrm>
        </p:spPr>
      </p:pic>
    </p:spTree>
    <p:extLst>
      <p:ext uri="{BB962C8B-B14F-4D97-AF65-F5344CB8AC3E}">
        <p14:creationId xmlns:p14="http://schemas.microsoft.com/office/powerpoint/2010/main" val="390587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365" r="-2898"/>
          <a:stretch/>
        </p:blipFill>
        <p:spPr>
          <a:xfrm>
            <a:off x="894738" y="-1"/>
            <a:ext cx="3463500" cy="68107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921" y="0"/>
            <a:ext cx="3010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4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3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81024"/>
            <a:ext cx="8042276" cy="1336956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Key Findings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6" y="1363209"/>
            <a:ext cx="8382074" cy="52578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GB" b="1" i="1" dirty="0" smtClean="0">
                <a:solidFill>
                  <a:srgbClr val="000000"/>
                </a:solidFill>
              </a:rPr>
              <a:t>Mechanism – </a:t>
            </a:r>
            <a:r>
              <a:rPr lang="en-GB" dirty="0" smtClean="0">
                <a:solidFill>
                  <a:srgbClr val="000000"/>
                </a:solidFill>
              </a:rPr>
              <a:t>MSCs enhance </a:t>
            </a:r>
            <a:r>
              <a:rPr lang="en-GB" dirty="0">
                <a:solidFill>
                  <a:srgbClr val="000000"/>
                </a:solidFill>
              </a:rPr>
              <a:t>macrophage pathogen killing </a:t>
            </a:r>
            <a:r>
              <a:rPr lang="en-GB" i="1" dirty="0">
                <a:solidFill>
                  <a:srgbClr val="000000"/>
                </a:solidFill>
              </a:rPr>
              <a:t>in vitro,</a:t>
            </a:r>
            <a:r>
              <a:rPr lang="en-GB" dirty="0">
                <a:solidFill>
                  <a:srgbClr val="000000"/>
                </a:solidFill>
              </a:rPr>
              <a:t> both directly (contact-dependent), and indirectly (contact-independent</a:t>
            </a:r>
            <a:r>
              <a:rPr lang="en-GB" dirty="0" smtClean="0">
                <a:solidFill>
                  <a:srgbClr val="000000"/>
                </a:solidFill>
              </a:rPr>
              <a:t>)</a:t>
            </a:r>
          </a:p>
          <a:p>
            <a:pPr marL="457200" lvl="0" indent="-457200">
              <a:buClr>
                <a:schemeClr val="tx1"/>
              </a:buClr>
              <a:buFont typeface="+mj-lt"/>
              <a:buAutoNum type="arabicPeriod"/>
            </a:pPr>
            <a:r>
              <a:rPr lang="en-GB" b="1" i="1" dirty="0" smtClean="0">
                <a:solidFill>
                  <a:srgbClr val="000000"/>
                </a:solidFill>
              </a:rPr>
              <a:t>Model</a:t>
            </a:r>
            <a:r>
              <a:rPr lang="en-GB" dirty="0" smtClean="0">
                <a:solidFill>
                  <a:srgbClr val="000000"/>
                </a:solidFill>
              </a:rPr>
              <a:t> - We developed and validated a novel model </a:t>
            </a:r>
            <a:r>
              <a:rPr lang="en-GB" dirty="0">
                <a:solidFill>
                  <a:srgbClr val="000000"/>
                </a:solidFill>
              </a:rPr>
              <a:t>of rodent </a:t>
            </a:r>
            <a:r>
              <a:rPr lang="en-GB" dirty="0" smtClean="0">
                <a:solidFill>
                  <a:srgbClr val="000000"/>
                </a:solidFill>
              </a:rPr>
              <a:t>CLP-</a:t>
            </a:r>
            <a:r>
              <a:rPr lang="en-GB" dirty="0">
                <a:solidFill>
                  <a:srgbClr val="000000"/>
                </a:solidFill>
              </a:rPr>
              <a:t>induced severe systemic </a:t>
            </a:r>
            <a:r>
              <a:rPr lang="en-GB" dirty="0" smtClean="0">
                <a:solidFill>
                  <a:srgbClr val="000000"/>
                </a:solidFill>
              </a:rPr>
              <a:t>sepsis</a:t>
            </a:r>
            <a:endParaRPr lang="en-GB" dirty="0">
              <a:solidFill>
                <a:srgbClr val="000000"/>
              </a:solidFill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GB" b="1" i="1" dirty="0" smtClean="0">
                <a:solidFill>
                  <a:srgbClr val="000000"/>
                </a:solidFill>
              </a:rPr>
              <a:t>MSC Source </a:t>
            </a:r>
            <a:r>
              <a:rPr lang="en-GB" dirty="0" smtClean="0">
                <a:solidFill>
                  <a:srgbClr val="000000"/>
                </a:solidFill>
              </a:rPr>
              <a:t>– Umbilical cord derived MSCs were as effective as bone marrow derived MSCs in attenuating sepsis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GB" b="1" i="1" dirty="0" smtClean="0">
                <a:solidFill>
                  <a:srgbClr val="000000"/>
                </a:solidFill>
              </a:rPr>
              <a:t>Cryopreservation</a:t>
            </a:r>
            <a:r>
              <a:rPr lang="en-GB" dirty="0" smtClean="0">
                <a:solidFill>
                  <a:srgbClr val="000000"/>
                </a:solidFill>
              </a:rPr>
              <a:t> - Cryopreserved </a:t>
            </a:r>
            <a:r>
              <a:rPr lang="en-GB" dirty="0">
                <a:solidFill>
                  <a:srgbClr val="000000"/>
                </a:solidFill>
              </a:rPr>
              <a:t>MSCs reduced organ bacterial growth, attenuated shock severity, and increased animal </a:t>
            </a:r>
            <a:r>
              <a:rPr lang="en-GB" dirty="0" smtClean="0">
                <a:solidFill>
                  <a:srgbClr val="000000"/>
                </a:solidFill>
              </a:rPr>
              <a:t>survival</a:t>
            </a:r>
          </a:p>
          <a:p>
            <a:pPr marL="0" indent="0" algn="ctr">
              <a:buClr>
                <a:schemeClr val="tx1"/>
              </a:buClr>
              <a:buNone/>
            </a:pPr>
            <a:r>
              <a:rPr lang="en-GB" dirty="0" smtClean="0">
                <a:solidFill>
                  <a:srgbClr val="FF0000"/>
                </a:solidFill>
              </a:rPr>
              <a:t>This data will form a key component of a dataset for translation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of cryopreserved </a:t>
            </a:r>
            <a:r>
              <a:rPr lang="en-GB" dirty="0">
                <a:solidFill>
                  <a:srgbClr val="FF0000"/>
                </a:solidFill>
              </a:rPr>
              <a:t>U</a:t>
            </a:r>
            <a:r>
              <a:rPr lang="en-GB" dirty="0" smtClean="0">
                <a:solidFill>
                  <a:srgbClr val="FF0000"/>
                </a:solidFill>
              </a:rPr>
              <a:t>mbilical Cord-derived </a:t>
            </a:r>
            <a:r>
              <a:rPr lang="en-GB" dirty="0">
                <a:solidFill>
                  <a:srgbClr val="FF0000"/>
                </a:solidFill>
              </a:rPr>
              <a:t>MSCs </a:t>
            </a:r>
            <a:r>
              <a:rPr lang="en-GB" dirty="0" smtClean="0">
                <a:solidFill>
                  <a:srgbClr val="FF0000"/>
                </a:solidFill>
              </a:rPr>
              <a:t>to Phase I trials in Systemic </a:t>
            </a:r>
            <a:r>
              <a:rPr lang="en-GB" dirty="0">
                <a:solidFill>
                  <a:srgbClr val="FF0000"/>
                </a:solidFill>
              </a:rPr>
              <a:t>S</a:t>
            </a:r>
            <a:r>
              <a:rPr lang="en-GB" dirty="0" smtClean="0">
                <a:solidFill>
                  <a:srgbClr val="FF0000"/>
                </a:solidFill>
              </a:rPr>
              <a:t>epsis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R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918" y="0"/>
            <a:ext cx="2237082" cy="1132700"/>
          </a:xfrm>
          <a:prstGeom prst="rect">
            <a:avLst/>
          </a:prstGeom>
        </p:spPr>
      </p:pic>
      <p:pic>
        <p:nvPicPr>
          <p:cNvPr id="6" name="Picture 5" descr="Logo-AbbVi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684" y="5834050"/>
            <a:ext cx="1590316" cy="1039091"/>
          </a:xfrm>
          <a:prstGeom prst="rect">
            <a:avLst/>
          </a:prstGeom>
        </p:spPr>
      </p:pic>
      <p:pic>
        <p:nvPicPr>
          <p:cNvPr id="7" name="Picture 6" descr="CAI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4051"/>
            <a:ext cx="2605257" cy="1039091"/>
          </a:xfrm>
          <a:prstGeom prst="rect">
            <a:avLst/>
          </a:prstGeom>
        </p:spPr>
      </p:pic>
      <p:pic>
        <p:nvPicPr>
          <p:cNvPr id="9" name="Picture 8" descr="nuig 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98091" cy="1135479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549275" y="3615395"/>
            <a:ext cx="8056563" cy="13620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Thank you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70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Keane ASA Draft 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369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6221" y="6508066"/>
            <a:ext cx="412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Keane et al. Anaesthesiology, 2017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8463" y="2254685"/>
            <a:ext cx="2617663" cy="32394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832" y="6087146"/>
            <a:ext cx="2475119" cy="32394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51377" y="4593885"/>
            <a:ext cx="1334750" cy="32394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76837" y="3904018"/>
            <a:ext cx="1321790" cy="32394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48595" y="5546583"/>
            <a:ext cx="2526412" cy="32394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97940" y="2280601"/>
            <a:ext cx="1982685" cy="32394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9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Sepsis and MSC’s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033" y="1600201"/>
            <a:ext cx="8284759" cy="507956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Syndrome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of life threatening physiologic, pathologic, and biochemical abnormalities resulting from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infection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  <a:p>
            <a:endParaRPr lang="en-GB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Consequence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of an abnormal host immune response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GB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Mesenchymal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Stem Cells (MSCs)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have considerable promise as a therapy for Sepsis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  <a:p>
            <a:endParaRPr lang="en-GB" dirty="0" smtClean="0"/>
          </a:p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Key Translational Challenges for MSCs in Sepsis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ey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mechanisms of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action unclear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ptimal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MSC tissue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source not known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fficacy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following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cryopreservation unclear</a:t>
            </a:r>
            <a:endParaRPr lang="en-I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449618"/>
            <a:ext cx="8042276" cy="1336956"/>
          </a:xfrm>
        </p:spPr>
        <p:txBody>
          <a:bodyPr/>
          <a:lstStyle/>
          <a:p>
            <a:r>
              <a:rPr lang="en-US" dirty="0" smtClean="0"/>
              <a:t>Overall 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59629"/>
            <a:ext cx="8042276" cy="4343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Aim to address the key Clinical Translational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Challenges for MSCs in Sepsis</a:t>
            </a:r>
          </a:p>
          <a:p>
            <a:pPr marL="806450" lvl="1" indent="-457200">
              <a:buFont typeface="+mj-lt"/>
              <a:buAutoNum type="arabicPeriod"/>
            </a:pP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6450" lvl="1" indent="-457200">
              <a:buFont typeface="+mj-lt"/>
              <a:buAutoNum type="arabicPeriod"/>
            </a:pPr>
            <a:r>
              <a:rPr lang="en-GB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Mechanism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Action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GB" dirty="0" smtClean="0"/>
              <a:t>Determine </a:t>
            </a:r>
            <a:r>
              <a:rPr lang="en-GB" dirty="0"/>
              <a:t>the potential for MSCs to enhance monocyte/macrophage-mediated bacterial killing</a:t>
            </a:r>
            <a:endParaRPr lang="en-IE" dirty="0"/>
          </a:p>
          <a:p>
            <a:pPr marL="806450" lvl="1" indent="-457200">
              <a:buFont typeface="+mj-lt"/>
              <a:buAutoNum type="arabicPeriod"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6450" lvl="1" indent="-457200">
              <a:buFont typeface="+mj-lt"/>
              <a:buAutoNum type="arabicPeriod"/>
            </a:pPr>
            <a:r>
              <a:rPr lang="en-GB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MSC Source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compare the efficacy of Bone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marrow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(‘gold standard’) versus Umbilical Cord (more available) MSCs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6450" lvl="1" indent="-457200">
              <a:buFont typeface="+mj-lt"/>
              <a:buAutoNum type="arabicPeriod"/>
            </a:pP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6450" lvl="1" indent="-457200">
              <a:buFont typeface="+mj-lt"/>
              <a:buAutoNum type="arabicPeriod"/>
            </a:pPr>
            <a:r>
              <a:rPr lang="en-GB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MSC Cryopreservation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determine if MSCs retain efficacy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following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cryopreservation (to enable storage for clinical use)</a:t>
            </a:r>
            <a:endParaRPr lang="en-I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endParaRPr lang="en-GB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4406" y="5570269"/>
            <a:ext cx="875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FF0000"/>
                </a:solidFill>
              </a:rPr>
              <a:t>Do cryopreserved Umbilical Cord-MSCs function comparably to Fresh </a:t>
            </a:r>
            <a:r>
              <a:rPr lang="en-IE" sz="2000" dirty="0">
                <a:solidFill>
                  <a:srgbClr val="FF0000"/>
                </a:solidFill>
              </a:rPr>
              <a:t>B</a:t>
            </a:r>
            <a:r>
              <a:rPr lang="en-IE" sz="2000" dirty="0" smtClean="0">
                <a:solidFill>
                  <a:srgbClr val="FF0000"/>
                </a:solidFill>
              </a:rPr>
              <a:t>one Marrow-MSCs in a clinically relevant sepsis model?</a:t>
            </a:r>
            <a:endParaRPr lang="en-IE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43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758069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GB" i="1" dirty="0" smtClean="0"/>
              <a:t>In vitro </a:t>
            </a:r>
            <a:r>
              <a:rPr lang="en-GB" dirty="0" smtClean="0"/>
              <a:t>experiments to </a:t>
            </a:r>
            <a:r>
              <a:rPr lang="en-GB" dirty="0"/>
              <a:t>d</a:t>
            </a:r>
            <a:r>
              <a:rPr lang="en-GB" dirty="0" smtClean="0"/>
              <a:t>etermine </a:t>
            </a:r>
            <a:r>
              <a:rPr lang="en-GB" dirty="0"/>
              <a:t>the potential for MSCs to enhance monocyte/macrophage-mediated bacterial killing</a:t>
            </a:r>
            <a:endParaRPr lang="en-IE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 smtClean="0"/>
              <a:t>Characterization and validation of a clinically relevant sepsis model</a:t>
            </a:r>
          </a:p>
          <a:p>
            <a:pPr marL="1055688" lvl="1" indent="-342900">
              <a:buFont typeface="Wingdings" panose="05000000000000000000" pitchFamily="2" charset="2"/>
              <a:buChar char="Ø"/>
            </a:pPr>
            <a:r>
              <a:rPr lang="en-GB" dirty="0" smtClean="0"/>
              <a:t>Rodent </a:t>
            </a:r>
            <a:r>
              <a:rPr lang="en-GB" dirty="0"/>
              <a:t>caecal ligation and puncture (CLP)-induced severe systemic sepsis</a:t>
            </a:r>
            <a:endParaRPr lang="en-IE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 smtClean="0"/>
              <a:t>Determination of MSC Efficacy in CLP-induced Sepsis</a:t>
            </a:r>
          </a:p>
          <a:p>
            <a:pPr marL="793750" lvl="1" indent="-457200">
              <a:buFont typeface="Wingdings" panose="05000000000000000000" pitchFamily="2" charset="2"/>
              <a:buChar char="Ø"/>
            </a:pPr>
            <a:r>
              <a:rPr lang="en-GB" dirty="0" smtClean="0"/>
              <a:t>MSCs versus Vehicle</a:t>
            </a:r>
          </a:p>
          <a:p>
            <a:pPr marL="793750" lvl="1" indent="-457200">
              <a:buFont typeface="Wingdings" panose="05000000000000000000" pitchFamily="2" charset="2"/>
              <a:buChar char="Ø"/>
            </a:pPr>
            <a:r>
              <a:rPr lang="en-GB" dirty="0" smtClean="0"/>
              <a:t>Umbilical cord versus Bone Marrow MSC Source</a:t>
            </a:r>
          </a:p>
          <a:p>
            <a:pPr marL="793750" lvl="1" indent="-457200">
              <a:buFont typeface="Wingdings" panose="05000000000000000000" pitchFamily="2" charset="2"/>
              <a:buChar char="Ø"/>
            </a:pPr>
            <a:r>
              <a:rPr lang="en-GB" dirty="0" smtClean="0"/>
              <a:t>Cryopreserved versus Fresh MSCs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44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nswell and media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" b="1994"/>
          <a:stretch/>
        </p:blipFill>
        <p:spPr>
          <a:xfrm>
            <a:off x="0" y="0"/>
            <a:ext cx="9144000" cy="4343400"/>
          </a:xfrm>
        </p:spPr>
      </p:pic>
      <p:sp>
        <p:nvSpPr>
          <p:cNvPr id="7" name="TextBox 6"/>
          <p:cNvSpPr txBox="1"/>
          <p:nvPr/>
        </p:nvSpPr>
        <p:spPr>
          <a:xfrm>
            <a:off x="245331" y="4632126"/>
            <a:ext cx="7460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 vitro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MSCs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THP-1 monocytes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E.Coli</a:t>
            </a:r>
            <a:endParaRPr lang="en-US" sz="2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3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665940"/>
            <a:ext cx="8056563" cy="1362075"/>
          </a:xfrm>
        </p:spPr>
        <p:txBody>
          <a:bodyPr/>
          <a:lstStyle/>
          <a:p>
            <a:r>
              <a:rPr lang="en-US" i="1" dirty="0" smtClean="0">
                <a:solidFill>
                  <a:srgbClr val="184B5B"/>
                </a:solidFill>
              </a:rPr>
              <a:t>In Vitro</a:t>
            </a:r>
            <a:br>
              <a:rPr lang="en-US" i="1" dirty="0" smtClean="0">
                <a:solidFill>
                  <a:srgbClr val="184B5B"/>
                </a:solidFill>
              </a:rPr>
            </a:br>
            <a:r>
              <a:rPr lang="en-US" i="1" dirty="0">
                <a:solidFill>
                  <a:srgbClr val="184B5B"/>
                </a:solidFill>
              </a:rPr>
              <a:t/>
            </a:r>
            <a:br>
              <a:rPr lang="en-US" i="1" dirty="0">
                <a:solidFill>
                  <a:srgbClr val="184B5B"/>
                </a:solidFill>
              </a:rPr>
            </a:br>
            <a:r>
              <a:rPr lang="en-US" i="1" dirty="0" smtClean="0">
                <a:solidFill>
                  <a:srgbClr val="184B5B"/>
                </a:solidFill>
              </a:rPr>
              <a:t>MSC </a:t>
            </a:r>
            <a:r>
              <a:rPr lang="en-US" dirty="0" smtClean="0">
                <a:solidFill>
                  <a:srgbClr val="184B5B"/>
                </a:solidFill>
              </a:rPr>
              <a:t>Mechanism of Action</a:t>
            </a:r>
            <a:endParaRPr lang="en-US" dirty="0">
              <a:solidFill>
                <a:srgbClr val="184B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5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85" y="0"/>
            <a:ext cx="804296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94712" y="930266"/>
            <a:ext cx="4292088" cy="261037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0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F03634D9978D4BAAAE9C2D37AD8557" ma:contentTypeVersion="13" ma:contentTypeDescription="Create a new document." ma:contentTypeScope="" ma:versionID="9b96e9968418a725232e055479c0e914">
  <xsd:schema xmlns:xsd="http://www.w3.org/2001/XMLSchema" xmlns:xs="http://www.w3.org/2001/XMLSchema" xmlns:p="http://schemas.microsoft.com/office/2006/metadata/properties" xmlns:ns3="c990ec02-5ad4-427d-843f-a95310fd6cab" xmlns:ns4="7ca80354-e419-4e1a-b258-3274a8eaabb3" targetNamespace="http://schemas.microsoft.com/office/2006/metadata/properties" ma:root="true" ma:fieldsID="666372776a1f581f9383dabf935799e4" ns3:_="" ns4:_="">
    <xsd:import namespace="c990ec02-5ad4-427d-843f-a95310fd6cab"/>
    <xsd:import namespace="7ca80354-e419-4e1a-b258-3274a8eaabb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90ec02-5ad4-427d-843f-a95310fd6c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a80354-e419-4e1a-b258-3274a8eaabb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895BE3-A6EB-466E-8FB2-6B54A1F71C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90ec02-5ad4-427d-843f-a95310fd6cab"/>
    <ds:schemaRef ds:uri="7ca80354-e419-4e1a-b258-3274a8eaab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D767D8-A1AF-42D2-AF98-7278B44422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ABFA9D-F971-481E-8179-4144B4CBEBE2}">
  <ds:schemaRefs>
    <ds:schemaRef ds:uri="7ca80354-e419-4e1a-b258-3274a8eaabb3"/>
    <ds:schemaRef ds:uri="http://schemas.microsoft.com/office/infopath/2007/PartnerControls"/>
    <ds:schemaRef ds:uri="http://purl.org/dc/elements/1.1/"/>
    <ds:schemaRef ds:uri="http://schemas.microsoft.com/office/2006/metadata/properties"/>
    <ds:schemaRef ds:uri="c990ec02-5ad4-427d-843f-a95310fd6cab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9107</TotalTime>
  <Words>1465</Words>
  <Application>Microsoft Office PowerPoint</Application>
  <PresentationFormat>On-screen Show (4:3)</PresentationFormat>
  <Paragraphs>133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News Gothic MT</vt:lpstr>
      <vt:lpstr>Wingdings</vt:lpstr>
      <vt:lpstr>Wingdings 2</vt:lpstr>
      <vt:lpstr>Breeze</vt:lpstr>
      <vt:lpstr>Document</vt:lpstr>
      <vt:lpstr>Investigation of the Therapeutic Potential of Mesenchymal Stem/Stromal Cells in Preclinical Models of Systemic Sepsis</vt:lpstr>
      <vt:lpstr>Sepsis and MSC’s</vt:lpstr>
      <vt:lpstr>PowerPoint Presentation</vt:lpstr>
      <vt:lpstr>Sepsis and MSC’s</vt:lpstr>
      <vt:lpstr>Overall Aims</vt:lpstr>
      <vt:lpstr>Experimental Approach</vt:lpstr>
      <vt:lpstr>PowerPoint Presentation</vt:lpstr>
      <vt:lpstr>In Vitro  MSC Mechanism of Action</vt:lpstr>
      <vt:lpstr>PowerPoint Presentation</vt:lpstr>
      <vt:lpstr>PowerPoint Presentation</vt:lpstr>
      <vt:lpstr>PowerPoint Presentation</vt:lpstr>
      <vt:lpstr>Caecal Ligation and Puncture Model Validation</vt:lpstr>
      <vt:lpstr>Caecal Ligation and Puncture</vt:lpstr>
      <vt:lpstr>PowerPoint Presentation</vt:lpstr>
      <vt:lpstr>CLP Groups</vt:lpstr>
      <vt:lpstr>Efficacy of  Cryopreserved (Umbilical Cord) vs Fresh (Bone Marrow) MSCs</vt:lpstr>
      <vt:lpstr>MSC’s in vivo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Findings</vt:lpstr>
      <vt:lpstr>PowerPoint Presentation</vt:lpstr>
    </vt:vector>
  </TitlesOfParts>
  <Company>Colmpkeane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 of the Therapeutic Potential of Mesenchymal Stem/Stromal Cells in Preclinical Models of Systemic Sepsis</dc:title>
  <dc:creator>Colm Keane</dc:creator>
  <cp:lastModifiedBy>Lucia zelenska</cp:lastModifiedBy>
  <cp:revision>157</cp:revision>
  <dcterms:created xsi:type="dcterms:W3CDTF">2020-06-04T10:49:19Z</dcterms:created>
  <dcterms:modified xsi:type="dcterms:W3CDTF">2020-06-16T08:19:12Z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0x0101008CF03634D9978D4BAAAE9C2D37AD8557</vt:lpwstr>
  </property>
</Properties>
</file>